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238" r:id="rId2"/>
    <p:sldId id="2554" r:id="rId3"/>
    <p:sldId id="2557" r:id="rId4"/>
    <p:sldId id="2561" r:id="rId5"/>
    <p:sldId id="2562" r:id="rId6"/>
    <p:sldId id="2568" r:id="rId7"/>
  </p:sldIdLst>
  <p:sldSz cx="9144000" cy="6858000" type="screen4x3"/>
  <p:notesSz cx="6934200" cy="9220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0000"/>
    <a:srgbClr val="006600"/>
    <a:srgbClr val="0033CC"/>
    <a:srgbClr val="333399"/>
    <a:srgbClr val="990033"/>
    <a:srgbClr val="FFFF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8"/>
    <p:restoredTop sz="94554"/>
  </p:normalViewPr>
  <p:slideViewPr>
    <p:cSldViewPr snapToGrid="0">
      <p:cViewPr>
        <p:scale>
          <a:sx n="100" d="100"/>
          <a:sy n="100" d="100"/>
        </p:scale>
        <p:origin x="1536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53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US LAMB IMPORTS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 smtClean="0"/>
              <a:t>Carcass</a:t>
            </a:r>
            <a:r>
              <a:rPr lang="en-US" sz="2000" b="0" baseline="0" dirty="0" smtClean="0"/>
              <a:t> Weight, </a:t>
            </a:r>
            <a:r>
              <a:rPr lang="en-US" sz="2000" b="0" dirty="0" smtClean="0"/>
              <a:t>Monthly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523719341116843"/>
          <c:y val="0.1851964807216"/>
          <c:w val="0.913145307267626"/>
          <c:h val="0.673739048464013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2011-15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11108.49779670221</c:v>
                </c:pt>
                <c:pt idx="1">
                  <c:v>9238.965342250895</c:v>
                </c:pt>
                <c:pt idx="2">
                  <c:v>16120.96448940734</c:v>
                </c:pt>
                <c:pt idx="3">
                  <c:v>14000.3290636403</c:v>
                </c:pt>
                <c:pt idx="4">
                  <c:v>12434.38300584345</c:v>
                </c:pt>
                <c:pt idx="5">
                  <c:v>13265.74948943866</c:v>
                </c:pt>
                <c:pt idx="6">
                  <c:v>12362.16884853586</c:v>
                </c:pt>
                <c:pt idx="7">
                  <c:v>11649.9947066244</c:v>
                </c:pt>
                <c:pt idx="8">
                  <c:v>10314.14261306486</c:v>
                </c:pt>
                <c:pt idx="9">
                  <c:v>11891.3224016291</c:v>
                </c:pt>
                <c:pt idx="10">
                  <c:v>13343.46380825976</c:v>
                </c:pt>
                <c:pt idx="11">
                  <c:v>13906.23392716085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16301.26581354936</c:v>
                </c:pt>
                <c:pt idx="1">
                  <c:v>16006.00837298904</c:v>
                </c:pt>
                <c:pt idx="2">
                  <c:v>22014.1396634292</c:v>
                </c:pt>
                <c:pt idx="3">
                  <c:v>16690.08670631065</c:v>
                </c:pt>
                <c:pt idx="4">
                  <c:v>17044.79019177312</c:v>
                </c:pt>
                <c:pt idx="5">
                  <c:v>14870.56111066511</c:v>
                </c:pt>
                <c:pt idx="6">
                  <c:v>13863.04136095032</c:v>
                </c:pt>
                <c:pt idx="7">
                  <c:v>13747.24702961064</c:v>
                </c:pt>
                <c:pt idx="8">
                  <c:v>9971.367473032561</c:v>
                </c:pt>
                <c:pt idx="9">
                  <c:v>12979.73407122</c:v>
                </c:pt>
                <c:pt idx="10">
                  <c:v>18139.37134611671</c:v>
                </c:pt>
                <c:pt idx="11">
                  <c:v>16266.776971536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19719.16599274272</c:v>
                </c:pt>
                <c:pt idx="1">
                  <c:v>15992.03397961008</c:v>
                </c:pt>
                <c:pt idx="2">
                  <c:v>22823.23884753024</c:v>
                </c:pt>
                <c:pt idx="3">
                  <c:v>14663.30768291592</c:v>
                </c:pt>
                <c:pt idx="4">
                  <c:v>17016.16784890176</c:v>
                </c:pt>
                <c:pt idx="5">
                  <c:v>14726.07512313839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96391504"/>
        <c:axId val="1996392032"/>
      </c:lineChart>
      <c:catAx>
        <c:axId val="199639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96392032"/>
        <c:crossesAt val="0.0"/>
        <c:auto val="1"/>
        <c:lblAlgn val="ctr"/>
        <c:lblOffset val="100"/>
        <c:noMultiLvlLbl val="0"/>
      </c:catAx>
      <c:valAx>
        <c:axId val="1996392032"/>
        <c:scaling>
          <c:orientation val="minMax"/>
          <c:min val="6000.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smtClean="0"/>
                  <a:t>Mil. Pounds</a:t>
                </a:r>
              </a:p>
            </c:rich>
          </c:tx>
          <c:layout>
            <c:manualLayout>
              <c:xMode val="edge"/>
              <c:yMode val="edge"/>
              <c:x val="0.0185185310887863"/>
              <c:y val="0.103919448449226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99639150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LAMB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</a:rPr>
              <a:t> AND MUTTON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IN COLD STORAGE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 smtClean="0"/>
              <a:t>Frozen, End of the</a:t>
            </a:r>
            <a:r>
              <a:rPr lang="en-US" sz="2000" b="0" baseline="0" dirty="0" smtClean="0"/>
              <a:t> Month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654826228617975"/>
          <c:y val="0.1851964807216"/>
          <c:w val="0.900034618517513"/>
          <c:h val="0.673739048464013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2011-15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22437.0</c:v>
                </c:pt>
                <c:pt idx="1">
                  <c:v>23245.59999999999</c:v>
                </c:pt>
                <c:pt idx="2">
                  <c:v>22934.0</c:v>
                </c:pt>
                <c:pt idx="3">
                  <c:v>23598.6</c:v>
                </c:pt>
                <c:pt idx="4">
                  <c:v>23620.6</c:v>
                </c:pt>
                <c:pt idx="5">
                  <c:v>25290.6</c:v>
                </c:pt>
                <c:pt idx="6">
                  <c:v>28336.2</c:v>
                </c:pt>
                <c:pt idx="7">
                  <c:v>29894.0</c:v>
                </c:pt>
                <c:pt idx="8">
                  <c:v>30145.8</c:v>
                </c:pt>
                <c:pt idx="9">
                  <c:v>29325.2</c:v>
                </c:pt>
                <c:pt idx="10">
                  <c:v>27149.59999999999</c:v>
                </c:pt>
                <c:pt idx="11">
                  <c:v>27627.59999999999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47111.0</c:v>
                </c:pt>
                <c:pt idx="1">
                  <c:v>40051.0</c:v>
                </c:pt>
                <c:pt idx="2">
                  <c:v>40648.0</c:v>
                </c:pt>
                <c:pt idx="3">
                  <c:v>39787.0</c:v>
                </c:pt>
                <c:pt idx="4">
                  <c:v>44816.0</c:v>
                </c:pt>
                <c:pt idx="5">
                  <c:v>39518.0</c:v>
                </c:pt>
                <c:pt idx="6">
                  <c:v>40979.0</c:v>
                </c:pt>
                <c:pt idx="7">
                  <c:v>36563.0</c:v>
                </c:pt>
                <c:pt idx="8">
                  <c:v>32736.0</c:v>
                </c:pt>
                <c:pt idx="9">
                  <c:v>29439.0</c:v>
                </c:pt>
                <c:pt idx="10">
                  <c:v>21876.0</c:v>
                </c:pt>
                <c:pt idx="11">
                  <c:v>26140.0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20299.0</c:v>
                </c:pt>
                <c:pt idx="1">
                  <c:v>25694.0</c:v>
                </c:pt>
                <c:pt idx="2">
                  <c:v>25792.0</c:v>
                </c:pt>
                <c:pt idx="3">
                  <c:v>28603.0</c:v>
                </c:pt>
                <c:pt idx="4">
                  <c:v>29859.0</c:v>
                </c:pt>
                <c:pt idx="5">
                  <c:v>26169.0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6628192"/>
        <c:axId val="-2131624352"/>
      </c:lineChart>
      <c:catAx>
        <c:axId val="210662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131624352"/>
        <c:crosses val="autoZero"/>
        <c:auto val="1"/>
        <c:lblAlgn val="ctr"/>
        <c:lblOffset val="100"/>
        <c:tickLblSkip val="2"/>
        <c:noMultiLvlLbl val="0"/>
      </c:catAx>
      <c:valAx>
        <c:axId val="-2131624352"/>
        <c:scaling>
          <c:orientation val="minMax"/>
          <c:max val="55000.0"/>
          <c:min val="10000.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smtClean="0"/>
                  <a:t>Mil. Pounds</a:t>
                </a:r>
              </a:p>
            </c:rich>
          </c:tx>
          <c:layout>
            <c:manualLayout>
              <c:xMode val="edge"/>
              <c:yMode val="edge"/>
              <c:x val="0.0185185310887863"/>
              <c:y val="0.103919448449226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06628192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LAMB AND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</a:rPr>
              <a:t> MUTTON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PRODUCTION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 smtClean="0"/>
              <a:t>Federally Inspected, Weekly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589021630916825"/>
          <c:y val="0.1851964807216"/>
          <c:w val="0.906387795275591"/>
          <c:h val="0.673739048464012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2011-15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2.44</c:v>
                </c:pt>
                <c:pt idx="1">
                  <c:v>2.62</c:v>
                </c:pt>
                <c:pt idx="2">
                  <c:v>2.56</c:v>
                </c:pt>
                <c:pt idx="3">
                  <c:v>2.66</c:v>
                </c:pt>
                <c:pt idx="4">
                  <c:v>2.62</c:v>
                </c:pt>
                <c:pt idx="5">
                  <c:v>2.64</c:v>
                </c:pt>
                <c:pt idx="6">
                  <c:v>2.7</c:v>
                </c:pt>
                <c:pt idx="7">
                  <c:v>2.74</c:v>
                </c:pt>
                <c:pt idx="8">
                  <c:v>2.9</c:v>
                </c:pt>
                <c:pt idx="9">
                  <c:v>2.92</c:v>
                </c:pt>
                <c:pt idx="10">
                  <c:v>3.08</c:v>
                </c:pt>
                <c:pt idx="11">
                  <c:v>3.14</c:v>
                </c:pt>
                <c:pt idx="12">
                  <c:v>3.12</c:v>
                </c:pt>
                <c:pt idx="13">
                  <c:v>3.02</c:v>
                </c:pt>
                <c:pt idx="14">
                  <c:v>3.14</c:v>
                </c:pt>
                <c:pt idx="15">
                  <c:v>3.0</c:v>
                </c:pt>
                <c:pt idx="16">
                  <c:v>2.82</c:v>
                </c:pt>
                <c:pt idx="17">
                  <c:v>2.96</c:v>
                </c:pt>
                <c:pt idx="18">
                  <c:v>2.82</c:v>
                </c:pt>
                <c:pt idx="19">
                  <c:v>2.98</c:v>
                </c:pt>
                <c:pt idx="20">
                  <c:v>2.84</c:v>
                </c:pt>
                <c:pt idx="21">
                  <c:v>2.6</c:v>
                </c:pt>
                <c:pt idx="22">
                  <c:v>2.86</c:v>
                </c:pt>
                <c:pt idx="23">
                  <c:v>2.8</c:v>
                </c:pt>
                <c:pt idx="24">
                  <c:v>2.76</c:v>
                </c:pt>
                <c:pt idx="25">
                  <c:v>2.78</c:v>
                </c:pt>
                <c:pt idx="26">
                  <c:v>2.46</c:v>
                </c:pt>
                <c:pt idx="27">
                  <c:v>2.78</c:v>
                </c:pt>
                <c:pt idx="28">
                  <c:v>2.68</c:v>
                </c:pt>
                <c:pt idx="29">
                  <c:v>2.72</c:v>
                </c:pt>
                <c:pt idx="30">
                  <c:v>2.8</c:v>
                </c:pt>
                <c:pt idx="31">
                  <c:v>2.72</c:v>
                </c:pt>
                <c:pt idx="32">
                  <c:v>2.7</c:v>
                </c:pt>
                <c:pt idx="33">
                  <c:v>2.68</c:v>
                </c:pt>
                <c:pt idx="34">
                  <c:v>2.74</c:v>
                </c:pt>
                <c:pt idx="35">
                  <c:v>2.36</c:v>
                </c:pt>
                <c:pt idx="36">
                  <c:v>2.66</c:v>
                </c:pt>
                <c:pt idx="37">
                  <c:v>2.76</c:v>
                </c:pt>
                <c:pt idx="38">
                  <c:v>2.579999999999999</c:v>
                </c:pt>
                <c:pt idx="39">
                  <c:v>2.68</c:v>
                </c:pt>
                <c:pt idx="40">
                  <c:v>2.62</c:v>
                </c:pt>
                <c:pt idx="41">
                  <c:v>2.66</c:v>
                </c:pt>
                <c:pt idx="42">
                  <c:v>2.64</c:v>
                </c:pt>
                <c:pt idx="43">
                  <c:v>2.66</c:v>
                </c:pt>
                <c:pt idx="44">
                  <c:v>2.76</c:v>
                </c:pt>
                <c:pt idx="45">
                  <c:v>2.76</c:v>
                </c:pt>
                <c:pt idx="46">
                  <c:v>2.44</c:v>
                </c:pt>
                <c:pt idx="47">
                  <c:v>2.6</c:v>
                </c:pt>
                <c:pt idx="48">
                  <c:v>2.9</c:v>
                </c:pt>
                <c:pt idx="49">
                  <c:v>2.96</c:v>
                </c:pt>
                <c:pt idx="50">
                  <c:v>2.76</c:v>
                </c:pt>
                <c:pt idx="51">
                  <c:v>2.26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2.6</c:v>
                </c:pt>
                <c:pt idx="1">
                  <c:v>2.6</c:v>
                </c:pt>
                <c:pt idx="2">
                  <c:v>2.6</c:v>
                </c:pt>
                <c:pt idx="3">
                  <c:v>2.5</c:v>
                </c:pt>
                <c:pt idx="4">
                  <c:v>2.7</c:v>
                </c:pt>
                <c:pt idx="5">
                  <c:v>2.8</c:v>
                </c:pt>
                <c:pt idx="6">
                  <c:v>2.6</c:v>
                </c:pt>
                <c:pt idx="7">
                  <c:v>2.8</c:v>
                </c:pt>
                <c:pt idx="8">
                  <c:v>2.9</c:v>
                </c:pt>
                <c:pt idx="9">
                  <c:v>3.0</c:v>
                </c:pt>
                <c:pt idx="10">
                  <c:v>3.2</c:v>
                </c:pt>
                <c:pt idx="11">
                  <c:v>2.6</c:v>
                </c:pt>
                <c:pt idx="12">
                  <c:v>2.6</c:v>
                </c:pt>
                <c:pt idx="13">
                  <c:v>2.7</c:v>
                </c:pt>
                <c:pt idx="14">
                  <c:v>2.8</c:v>
                </c:pt>
                <c:pt idx="15">
                  <c:v>2.7</c:v>
                </c:pt>
                <c:pt idx="16">
                  <c:v>3.2</c:v>
                </c:pt>
                <c:pt idx="17">
                  <c:v>2.8</c:v>
                </c:pt>
                <c:pt idx="18">
                  <c:v>2.8</c:v>
                </c:pt>
                <c:pt idx="19">
                  <c:v>2.8</c:v>
                </c:pt>
                <c:pt idx="20">
                  <c:v>2.9</c:v>
                </c:pt>
                <c:pt idx="21">
                  <c:v>2.5</c:v>
                </c:pt>
                <c:pt idx="22">
                  <c:v>2.8</c:v>
                </c:pt>
                <c:pt idx="23">
                  <c:v>2.6</c:v>
                </c:pt>
                <c:pt idx="24">
                  <c:v>2.6</c:v>
                </c:pt>
                <c:pt idx="25">
                  <c:v>2.7</c:v>
                </c:pt>
                <c:pt idx="26">
                  <c:v>2.3</c:v>
                </c:pt>
                <c:pt idx="27">
                  <c:v>2.6</c:v>
                </c:pt>
                <c:pt idx="28">
                  <c:v>2.6</c:v>
                </c:pt>
                <c:pt idx="29">
                  <c:v>2.6</c:v>
                </c:pt>
                <c:pt idx="30">
                  <c:v>2.5</c:v>
                </c:pt>
                <c:pt idx="31">
                  <c:v>2.5</c:v>
                </c:pt>
                <c:pt idx="32">
                  <c:v>2.4</c:v>
                </c:pt>
                <c:pt idx="33">
                  <c:v>2.4</c:v>
                </c:pt>
                <c:pt idx="34">
                  <c:v>2.3</c:v>
                </c:pt>
                <c:pt idx="35">
                  <c:v>2.1</c:v>
                </c:pt>
                <c:pt idx="36">
                  <c:v>2.5</c:v>
                </c:pt>
                <c:pt idx="37">
                  <c:v>2.5</c:v>
                </c:pt>
                <c:pt idx="38">
                  <c:v>2.6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2.6</c:v>
                </c:pt>
                <c:pt idx="43">
                  <c:v>2.6</c:v>
                </c:pt>
                <c:pt idx="44">
                  <c:v>2.6</c:v>
                </c:pt>
                <c:pt idx="45">
                  <c:v>2.8</c:v>
                </c:pt>
                <c:pt idx="46">
                  <c:v>2.2</c:v>
                </c:pt>
                <c:pt idx="47">
                  <c:v>2.8</c:v>
                </c:pt>
                <c:pt idx="48">
                  <c:v>2.9</c:v>
                </c:pt>
                <c:pt idx="49">
                  <c:v>2.9</c:v>
                </c:pt>
                <c:pt idx="50">
                  <c:v>2.8</c:v>
                </c:pt>
                <c:pt idx="51">
                  <c:v>2.5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2.5</c:v>
                </c:pt>
                <c:pt idx="1">
                  <c:v>2.6</c:v>
                </c:pt>
                <c:pt idx="2">
                  <c:v>2.6</c:v>
                </c:pt>
                <c:pt idx="3">
                  <c:v>2.6</c:v>
                </c:pt>
                <c:pt idx="4">
                  <c:v>2.6</c:v>
                </c:pt>
                <c:pt idx="5">
                  <c:v>2.6</c:v>
                </c:pt>
                <c:pt idx="6">
                  <c:v>2.6</c:v>
                </c:pt>
                <c:pt idx="7">
                  <c:v>2.6</c:v>
                </c:pt>
                <c:pt idx="8">
                  <c:v>2.7</c:v>
                </c:pt>
                <c:pt idx="9">
                  <c:v>2.6</c:v>
                </c:pt>
                <c:pt idx="10">
                  <c:v>2.9</c:v>
                </c:pt>
                <c:pt idx="11">
                  <c:v>2.8</c:v>
                </c:pt>
                <c:pt idx="12">
                  <c:v>3.0</c:v>
                </c:pt>
                <c:pt idx="13">
                  <c:v>3.0</c:v>
                </c:pt>
                <c:pt idx="14">
                  <c:v>2.8</c:v>
                </c:pt>
                <c:pt idx="15">
                  <c:v>2.2</c:v>
                </c:pt>
                <c:pt idx="16">
                  <c:v>2.3</c:v>
                </c:pt>
                <c:pt idx="17">
                  <c:v>2.2</c:v>
                </c:pt>
                <c:pt idx="18">
                  <c:v>2.3</c:v>
                </c:pt>
                <c:pt idx="19">
                  <c:v>2.3</c:v>
                </c:pt>
                <c:pt idx="20">
                  <c:v>2.5</c:v>
                </c:pt>
                <c:pt idx="21">
                  <c:v>2.1</c:v>
                </c:pt>
                <c:pt idx="22">
                  <c:v>2.6</c:v>
                </c:pt>
                <c:pt idx="23">
                  <c:v>2.6</c:v>
                </c:pt>
                <c:pt idx="24">
                  <c:v>2.6</c:v>
                </c:pt>
                <c:pt idx="25">
                  <c:v>2.5</c:v>
                </c:pt>
                <c:pt idx="26">
                  <c:v>1.9</c:v>
                </c:pt>
                <c:pt idx="27">
                  <c:v>2.5</c:v>
                </c:pt>
                <c:pt idx="28">
                  <c:v>2.5</c:v>
                </c:pt>
                <c:pt idx="29">
                  <c:v>2.7</c:v>
                </c:pt>
                <c:pt idx="30">
                  <c:v>2.5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54421600"/>
        <c:axId val="2054423376"/>
      </c:lineChart>
      <c:catAx>
        <c:axId val="205442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054423376"/>
        <c:crosses val="autoZero"/>
        <c:auto val="1"/>
        <c:lblAlgn val="ctr"/>
        <c:lblOffset val="100"/>
        <c:tickLblSkip val="13"/>
        <c:noMultiLvlLbl val="0"/>
      </c:catAx>
      <c:valAx>
        <c:axId val="2054423376"/>
        <c:scaling>
          <c:orientation val="minMax"/>
          <c:max val="3.5"/>
          <c:min val="1.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smtClean="0"/>
                  <a:t>Mil. Pounds</a:t>
                </a:r>
              </a:p>
            </c:rich>
          </c:tx>
          <c:layout>
            <c:manualLayout>
              <c:xMode val="edge"/>
              <c:yMode val="edge"/>
              <c:x val="0.0185185310887863"/>
              <c:y val="0.103919448449226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05442160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FEEDER LAMB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 smtClean="0"/>
              <a:t>3-Market</a:t>
            </a:r>
            <a:r>
              <a:rPr lang="en-US" sz="2000" b="0" baseline="0" dirty="0" smtClean="0"/>
              <a:t> Average; CO, TX &amp; SD; Weekly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654826228617974"/>
          <c:y val="0.1851964807216"/>
          <c:w val="0.899959272332338"/>
          <c:h val="0.673739048464012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2011-15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190.3575</c:v>
                </c:pt>
                <c:pt idx="1">
                  <c:v>192.496</c:v>
                </c:pt>
                <c:pt idx="2">
                  <c:v>188.6283333333334</c:v>
                </c:pt>
                <c:pt idx="3">
                  <c:v>195.5833333333334</c:v>
                </c:pt>
                <c:pt idx="4">
                  <c:v>195.9253333333334</c:v>
                </c:pt>
                <c:pt idx="5">
                  <c:v>200.75</c:v>
                </c:pt>
                <c:pt idx="6">
                  <c:v>197.1666666666667</c:v>
                </c:pt>
                <c:pt idx="7">
                  <c:v>201.2763333333334</c:v>
                </c:pt>
                <c:pt idx="8">
                  <c:v>198.8166666666666</c:v>
                </c:pt>
                <c:pt idx="9">
                  <c:v>205.5465</c:v>
                </c:pt>
                <c:pt idx="10">
                  <c:v>205.3646666666666</c:v>
                </c:pt>
                <c:pt idx="11">
                  <c:v>197.353</c:v>
                </c:pt>
                <c:pt idx="12">
                  <c:v>197.9218333333334</c:v>
                </c:pt>
                <c:pt idx="13">
                  <c:v>189.165</c:v>
                </c:pt>
                <c:pt idx="14">
                  <c:v>196.9244444444444</c:v>
                </c:pt>
                <c:pt idx="15">
                  <c:v>189.732</c:v>
                </c:pt>
                <c:pt idx="16">
                  <c:v>182.813</c:v>
                </c:pt>
                <c:pt idx="17">
                  <c:v>190.0561111111111</c:v>
                </c:pt>
                <c:pt idx="18">
                  <c:v>178.756</c:v>
                </c:pt>
                <c:pt idx="19">
                  <c:v>182.1336666666666</c:v>
                </c:pt>
                <c:pt idx="20">
                  <c:v>180.1737222222222</c:v>
                </c:pt>
                <c:pt idx="21">
                  <c:v>180.4346666666666</c:v>
                </c:pt>
                <c:pt idx="22">
                  <c:v>176.4552222222222</c:v>
                </c:pt>
                <c:pt idx="23">
                  <c:v>175.2731111111111</c:v>
                </c:pt>
                <c:pt idx="24">
                  <c:v>175.53</c:v>
                </c:pt>
                <c:pt idx="25">
                  <c:v>169.3152222222222</c:v>
                </c:pt>
                <c:pt idx="26">
                  <c:v>171.8152222222222</c:v>
                </c:pt>
                <c:pt idx="27">
                  <c:v>158.528</c:v>
                </c:pt>
                <c:pt idx="28">
                  <c:v>161.4677777777778</c:v>
                </c:pt>
                <c:pt idx="29">
                  <c:v>161.3818333333334</c:v>
                </c:pt>
                <c:pt idx="30">
                  <c:v>157.9192222222222</c:v>
                </c:pt>
                <c:pt idx="31">
                  <c:v>158.0697222222222</c:v>
                </c:pt>
                <c:pt idx="32">
                  <c:v>167.054888888889</c:v>
                </c:pt>
                <c:pt idx="33">
                  <c:v>166.4588333333333</c:v>
                </c:pt>
                <c:pt idx="34">
                  <c:v>162.5872222222222</c:v>
                </c:pt>
                <c:pt idx="35">
                  <c:v>166.7955555555555</c:v>
                </c:pt>
                <c:pt idx="36">
                  <c:v>164.5343333333334</c:v>
                </c:pt>
                <c:pt idx="37">
                  <c:v>166.0785</c:v>
                </c:pt>
                <c:pt idx="38">
                  <c:v>164.1966666666666</c:v>
                </c:pt>
                <c:pt idx="39">
                  <c:v>168.7146111111111</c:v>
                </c:pt>
                <c:pt idx="40">
                  <c:v>169.2162222222222</c:v>
                </c:pt>
                <c:pt idx="41">
                  <c:v>170.1478333333334</c:v>
                </c:pt>
                <c:pt idx="42">
                  <c:v>176.4154444444444</c:v>
                </c:pt>
                <c:pt idx="43">
                  <c:v>175.0722222222222</c:v>
                </c:pt>
                <c:pt idx="44">
                  <c:v>172.8875555555556</c:v>
                </c:pt>
                <c:pt idx="45">
                  <c:v>175.5776666666666</c:v>
                </c:pt>
                <c:pt idx="46">
                  <c:v>170.4576666666667</c:v>
                </c:pt>
                <c:pt idx="47">
                  <c:v>175.0796666666666</c:v>
                </c:pt>
                <c:pt idx="48">
                  <c:v>178.4145555555555</c:v>
                </c:pt>
                <c:pt idx="49">
                  <c:v>179.865</c:v>
                </c:pt>
                <c:pt idx="50">
                  <c:v>177.8411666666667</c:v>
                </c:pt>
                <c:pt idx="51">
                  <c:v>195.9536666666666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199.0</c:v>
                </c:pt>
                <c:pt idx="1">
                  <c:v>204.4375</c:v>
                </c:pt>
                <c:pt idx="2">
                  <c:v>209.875</c:v>
                </c:pt>
                <c:pt idx="3">
                  <c:v>216.0</c:v>
                </c:pt>
                <c:pt idx="4">
                  <c:v>198.0</c:v>
                </c:pt>
                <c:pt idx="5">
                  <c:v>210.625</c:v>
                </c:pt>
                <c:pt idx="6">
                  <c:v>223.25</c:v>
                </c:pt>
                <c:pt idx="7">
                  <c:v>193.75</c:v>
                </c:pt>
                <c:pt idx="8">
                  <c:v>180.1666666666666</c:v>
                </c:pt>
                <c:pt idx="9">
                  <c:v>192.5833333333334</c:v>
                </c:pt>
                <c:pt idx="10">
                  <c:v>189.285</c:v>
                </c:pt>
                <c:pt idx="11">
                  <c:v>198.25</c:v>
                </c:pt>
                <c:pt idx="12">
                  <c:v>208.3566666666667</c:v>
                </c:pt>
                <c:pt idx="13">
                  <c:v>185.75</c:v>
                </c:pt>
                <c:pt idx="14">
                  <c:v>198.3866666666667</c:v>
                </c:pt>
                <c:pt idx="15">
                  <c:v>218.415</c:v>
                </c:pt>
                <c:pt idx="16">
                  <c:v>200.3266666666667</c:v>
                </c:pt>
                <c:pt idx="17">
                  <c:v>188.9</c:v>
                </c:pt>
                <c:pt idx="18">
                  <c:v>197.5222222222222</c:v>
                </c:pt>
                <c:pt idx="19">
                  <c:v>180.4783333333334</c:v>
                </c:pt>
                <c:pt idx="20">
                  <c:v>196.8466666666666</c:v>
                </c:pt>
                <c:pt idx="21">
                  <c:v>189.6466666666666</c:v>
                </c:pt>
                <c:pt idx="22">
                  <c:v>185.1166666666666</c:v>
                </c:pt>
                <c:pt idx="23">
                  <c:v>193.3333333333334</c:v>
                </c:pt>
                <c:pt idx="24">
                  <c:v>198.458888888889</c:v>
                </c:pt>
                <c:pt idx="25">
                  <c:v>193.1266666666666</c:v>
                </c:pt>
                <c:pt idx="26">
                  <c:v>184.595</c:v>
                </c:pt>
                <c:pt idx="27">
                  <c:v>183.1066666666667</c:v>
                </c:pt>
                <c:pt idx="28">
                  <c:v>188.888888888889</c:v>
                </c:pt>
                <c:pt idx="29">
                  <c:v>185.8983333333333</c:v>
                </c:pt>
                <c:pt idx="30">
                  <c:v>179.6722222222222</c:v>
                </c:pt>
                <c:pt idx="31">
                  <c:v>177.6816666666667</c:v>
                </c:pt>
                <c:pt idx="32">
                  <c:v>183.75</c:v>
                </c:pt>
                <c:pt idx="33">
                  <c:v>189.5933333333334</c:v>
                </c:pt>
                <c:pt idx="34">
                  <c:v>177.2322222222222</c:v>
                </c:pt>
                <c:pt idx="35">
                  <c:v>179.22</c:v>
                </c:pt>
                <c:pt idx="36">
                  <c:v>163.9533333333334</c:v>
                </c:pt>
                <c:pt idx="37">
                  <c:v>165.25</c:v>
                </c:pt>
                <c:pt idx="38">
                  <c:v>160.6666666666666</c:v>
                </c:pt>
                <c:pt idx="39">
                  <c:v>147.3333333333334</c:v>
                </c:pt>
                <c:pt idx="40">
                  <c:v>152.625</c:v>
                </c:pt>
                <c:pt idx="41">
                  <c:v>144.0</c:v>
                </c:pt>
                <c:pt idx="42">
                  <c:v>148.1383333333334</c:v>
                </c:pt>
                <c:pt idx="43">
                  <c:v>169.7777777777778</c:v>
                </c:pt>
                <c:pt idx="44">
                  <c:v>168.52</c:v>
                </c:pt>
                <c:pt idx="45">
                  <c:v>176.5483333333334</c:v>
                </c:pt>
                <c:pt idx="46">
                  <c:v>177.5</c:v>
                </c:pt>
                <c:pt idx="47">
                  <c:v>179.5</c:v>
                </c:pt>
                <c:pt idx="48">
                  <c:v>154.875</c:v>
                </c:pt>
                <c:pt idx="49">
                  <c:v>192.8833333333334</c:v>
                </c:pt>
                <c:pt idx="50">
                  <c:v>179.4766666666667</c:v>
                </c:pt>
                <c:pt idx="51">
                  <c:v>199.3533333333334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219.23</c:v>
                </c:pt>
                <c:pt idx="1">
                  <c:v>183.0</c:v>
                </c:pt>
                <c:pt idx="2">
                  <c:v>208.875</c:v>
                </c:pt>
                <c:pt idx="3">
                  <c:v>199.0</c:v>
                </c:pt>
                <c:pt idx="4">
                  <c:v>200.5</c:v>
                </c:pt>
                <c:pt idx="5">
                  <c:v>202.0</c:v>
                </c:pt>
                <c:pt idx="6">
                  <c:v>212.0</c:v>
                </c:pt>
                <c:pt idx="7">
                  <c:v>#N/A</c:v>
                </c:pt>
                <c:pt idx="8">
                  <c:v>166.0</c:v>
                </c:pt>
                <c:pt idx="9">
                  <c:v>192.5</c:v>
                </c:pt>
                <c:pt idx="10">
                  <c:v>260.0</c:v>
                </c:pt>
                <c:pt idx="11">
                  <c:v>250.5</c:v>
                </c:pt>
                <c:pt idx="12">
                  <c:v>237.5116666666667</c:v>
                </c:pt>
                <c:pt idx="13">
                  <c:v>230.1116666666667</c:v>
                </c:pt>
                <c:pt idx="14">
                  <c:v>222.2616666666666</c:v>
                </c:pt>
                <c:pt idx="15">
                  <c:v>241.0</c:v>
                </c:pt>
                <c:pt idx="16">
                  <c:v>221.5966666666667</c:v>
                </c:pt>
                <c:pt idx="17">
                  <c:v>241.26</c:v>
                </c:pt>
                <c:pt idx="18">
                  <c:v>239.2422222222222</c:v>
                </c:pt>
                <c:pt idx="19">
                  <c:v>230.8744444444444</c:v>
                </c:pt>
                <c:pt idx="20">
                  <c:v>233.07</c:v>
                </c:pt>
                <c:pt idx="21">
                  <c:v>229.1111111111111</c:v>
                </c:pt>
                <c:pt idx="22">
                  <c:v>219.9233333333334</c:v>
                </c:pt>
                <c:pt idx="23">
                  <c:v>210.1111111111111</c:v>
                </c:pt>
                <c:pt idx="24">
                  <c:v>202.3377777777778</c:v>
                </c:pt>
                <c:pt idx="25">
                  <c:v>200.7255555555555</c:v>
                </c:pt>
                <c:pt idx="26">
                  <c:v>201.23</c:v>
                </c:pt>
                <c:pt idx="27">
                  <c:v>189.7066666666666</c:v>
                </c:pt>
                <c:pt idx="28">
                  <c:v>181.18</c:v>
                </c:pt>
                <c:pt idx="29">
                  <c:v>173.0416666666667</c:v>
                </c:pt>
                <c:pt idx="30">
                  <c:v>160.0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3563088"/>
        <c:axId val="1683564864"/>
      </c:lineChart>
      <c:catAx>
        <c:axId val="168356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683564864"/>
        <c:crosses val="autoZero"/>
        <c:auto val="1"/>
        <c:lblAlgn val="ctr"/>
        <c:lblOffset val="100"/>
        <c:tickLblSkip val="13"/>
        <c:noMultiLvlLbl val="0"/>
      </c:catAx>
      <c:valAx>
        <c:axId val="1683564864"/>
        <c:scaling>
          <c:orientation val="minMax"/>
          <c:min val="140.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smtClean="0"/>
                  <a:t>$ Per Cwt.</a:t>
                </a:r>
              </a:p>
            </c:rich>
          </c:tx>
          <c:layout>
            <c:manualLayout>
              <c:xMode val="edge"/>
              <c:yMode val="edge"/>
              <c:x val="0.0185185310887863"/>
              <c:y val="0.103919448449226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68356308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BOXED LAMB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</a:rPr>
              <a:t> RACK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 smtClean="0"/>
              <a:t>Medium, 5 Day Rolling Average</a:t>
            </a:r>
            <a:endParaRPr lang="en-US" sz="2000" b="0" dirty="0"/>
          </a:p>
        </c:rich>
      </c:tx>
      <c:layout>
        <c:manualLayout>
          <c:xMode val="edge"/>
          <c:yMode val="edge"/>
          <c:x val="0.293247126436782"/>
          <c:y val="0.014084507042253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654826228617974"/>
          <c:y val="0.1851964807216"/>
          <c:w val="0.899959272332338"/>
          <c:h val="0.673739048464012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2011-15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756.4119999999996</c:v>
                </c:pt>
                <c:pt idx="1">
                  <c:v>756.4779999999995</c:v>
                </c:pt>
                <c:pt idx="2">
                  <c:v>745.0579999999995</c:v>
                </c:pt>
                <c:pt idx="3">
                  <c:v>742.4479999999994</c:v>
                </c:pt>
                <c:pt idx="4">
                  <c:v>734.618</c:v>
                </c:pt>
                <c:pt idx="5">
                  <c:v>734.096</c:v>
                </c:pt>
                <c:pt idx="6">
                  <c:v>732.8579999999992</c:v>
                </c:pt>
                <c:pt idx="7">
                  <c:v>749.6519999999996</c:v>
                </c:pt>
                <c:pt idx="8">
                  <c:v>741.158</c:v>
                </c:pt>
                <c:pt idx="9">
                  <c:v>740.976</c:v>
                </c:pt>
                <c:pt idx="10">
                  <c:v>744.8399999999996</c:v>
                </c:pt>
                <c:pt idx="11">
                  <c:v>747.5379999999994</c:v>
                </c:pt>
                <c:pt idx="12">
                  <c:v>747.5840000000001</c:v>
                </c:pt>
                <c:pt idx="13">
                  <c:v>744.3579999999992</c:v>
                </c:pt>
                <c:pt idx="14">
                  <c:v>742.6200000000001</c:v>
                </c:pt>
                <c:pt idx="15">
                  <c:v>737.4499999999996</c:v>
                </c:pt>
                <c:pt idx="16">
                  <c:v>738.7460000000001</c:v>
                </c:pt>
                <c:pt idx="17">
                  <c:v>730.4499999999996</c:v>
                </c:pt>
                <c:pt idx="18">
                  <c:v>725.0519999999996</c:v>
                </c:pt>
                <c:pt idx="19">
                  <c:v>724.8479999999993</c:v>
                </c:pt>
                <c:pt idx="20">
                  <c:v>721.9219999999995</c:v>
                </c:pt>
                <c:pt idx="21">
                  <c:v>712.7860000000001</c:v>
                </c:pt>
                <c:pt idx="22">
                  <c:v>726.8800000000001</c:v>
                </c:pt>
                <c:pt idx="23">
                  <c:v>712.4780000000001</c:v>
                </c:pt>
                <c:pt idx="24">
                  <c:v>714.876</c:v>
                </c:pt>
                <c:pt idx="25">
                  <c:v>716.296</c:v>
                </c:pt>
                <c:pt idx="26">
                  <c:v>713.624</c:v>
                </c:pt>
                <c:pt idx="27">
                  <c:v>709.3879999999995</c:v>
                </c:pt>
                <c:pt idx="28">
                  <c:v>713.8219999999995</c:v>
                </c:pt>
                <c:pt idx="29">
                  <c:v>706.494</c:v>
                </c:pt>
                <c:pt idx="30">
                  <c:v>700.6099999999999</c:v>
                </c:pt>
                <c:pt idx="31">
                  <c:v>699.6559999999995</c:v>
                </c:pt>
                <c:pt idx="32">
                  <c:v>704.53</c:v>
                </c:pt>
                <c:pt idx="33">
                  <c:v>715.69</c:v>
                </c:pt>
                <c:pt idx="34">
                  <c:v>694.9519999999995</c:v>
                </c:pt>
                <c:pt idx="35">
                  <c:v>703.8819999999995</c:v>
                </c:pt>
                <c:pt idx="36">
                  <c:v>700.684</c:v>
                </c:pt>
                <c:pt idx="37">
                  <c:v>699.7499999999999</c:v>
                </c:pt>
                <c:pt idx="38">
                  <c:v>701.548</c:v>
                </c:pt>
                <c:pt idx="39">
                  <c:v>704.5366666666666</c:v>
                </c:pt>
                <c:pt idx="40">
                  <c:v>704.6293333333335</c:v>
                </c:pt>
                <c:pt idx="41">
                  <c:v>699.8539999999996</c:v>
                </c:pt>
                <c:pt idx="42">
                  <c:v>699.994</c:v>
                </c:pt>
                <c:pt idx="43">
                  <c:v>714.582</c:v>
                </c:pt>
                <c:pt idx="44">
                  <c:v>726.1539999999999</c:v>
                </c:pt>
                <c:pt idx="45">
                  <c:v>727.8639999999995</c:v>
                </c:pt>
                <c:pt idx="46">
                  <c:v>729.0659999999996</c:v>
                </c:pt>
                <c:pt idx="47">
                  <c:v>739.598</c:v>
                </c:pt>
                <c:pt idx="48">
                  <c:v>737.6200000000001</c:v>
                </c:pt>
                <c:pt idx="49">
                  <c:v>740.706</c:v>
                </c:pt>
                <c:pt idx="50">
                  <c:v>732.9640000000001</c:v>
                </c:pt>
                <c:pt idx="51">
                  <c:v>734.516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727.17</c:v>
                </c:pt>
                <c:pt idx="1">
                  <c:v>703.02</c:v>
                </c:pt>
                <c:pt idx="2">
                  <c:v>730.54</c:v>
                </c:pt>
                <c:pt idx="3">
                  <c:v>717.1</c:v>
                </c:pt>
                <c:pt idx="4">
                  <c:v>725.23</c:v>
                </c:pt>
                <c:pt idx="5">
                  <c:v>711.23</c:v>
                </c:pt>
                <c:pt idx="6">
                  <c:v>699.23</c:v>
                </c:pt>
                <c:pt idx="7">
                  <c:v>692.25</c:v>
                </c:pt>
                <c:pt idx="8">
                  <c:v>681.52</c:v>
                </c:pt>
                <c:pt idx="9">
                  <c:v>674.21</c:v>
                </c:pt>
                <c:pt idx="10">
                  <c:v>694.02</c:v>
                </c:pt>
                <c:pt idx="11">
                  <c:v>685.5</c:v>
                </c:pt>
                <c:pt idx="12">
                  <c:v>680.87</c:v>
                </c:pt>
                <c:pt idx="13">
                  <c:v>682.8199999999996</c:v>
                </c:pt>
                <c:pt idx="14">
                  <c:v>672.5599999999996</c:v>
                </c:pt>
                <c:pt idx="15">
                  <c:v>675.0</c:v>
                </c:pt>
                <c:pt idx="16">
                  <c:v>671.15</c:v>
                </c:pt>
                <c:pt idx="17">
                  <c:v>671.8199999999996</c:v>
                </c:pt>
                <c:pt idx="18">
                  <c:v>682.3499999999996</c:v>
                </c:pt>
                <c:pt idx="19">
                  <c:v>681.3599999999996</c:v>
                </c:pt>
                <c:pt idx="20">
                  <c:v>690.29</c:v>
                </c:pt>
                <c:pt idx="21">
                  <c:v>662.57</c:v>
                </c:pt>
                <c:pt idx="22">
                  <c:v>684.9</c:v>
                </c:pt>
                <c:pt idx="23">
                  <c:v>665.69</c:v>
                </c:pt>
                <c:pt idx="24">
                  <c:v>654.78</c:v>
                </c:pt>
                <c:pt idx="25">
                  <c:v>661.87</c:v>
                </c:pt>
                <c:pt idx="26">
                  <c:v>683.21</c:v>
                </c:pt>
                <c:pt idx="27">
                  <c:v>644.47</c:v>
                </c:pt>
                <c:pt idx="28">
                  <c:v>694.8099999999996</c:v>
                </c:pt>
                <c:pt idx="29">
                  <c:v>688.3599999999996</c:v>
                </c:pt>
                <c:pt idx="30">
                  <c:v>695.14</c:v>
                </c:pt>
                <c:pt idx="31">
                  <c:v>710.9399999999996</c:v>
                </c:pt>
                <c:pt idx="32">
                  <c:v>702.92</c:v>
                </c:pt>
                <c:pt idx="33">
                  <c:v>694.8399999999996</c:v>
                </c:pt>
                <c:pt idx="34">
                  <c:v>707.3099999999996</c:v>
                </c:pt>
                <c:pt idx="35">
                  <c:v>709.3299999999996</c:v>
                </c:pt>
                <c:pt idx="36">
                  <c:v>705.65</c:v>
                </c:pt>
                <c:pt idx="37">
                  <c:v>710.97</c:v>
                </c:pt>
                <c:pt idx="38">
                  <c:v>710.55</c:v>
                </c:pt>
                <c:pt idx="39">
                  <c:v>719.4399999999996</c:v>
                </c:pt>
                <c:pt idx="40">
                  <c:v>722.79</c:v>
                </c:pt>
                <c:pt idx="41">
                  <c:v>716.28</c:v>
                </c:pt>
                <c:pt idx="42">
                  <c:v>712.4499999999996</c:v>
                </c:pt>
                <c:pt idx="43">
                  <c:v>701.3499999999996</c:v>
                </c:pt>
                <c:pt idx="44">
                  <c:v>703.62</c:v>
                </c:pt>
                <c:pt idx="45">
                  <c:v>704.22</c:v>
                </c:pt>
                <c:pt idx="46">
                  <c:v>709.51</c:v>
                </c:pt>
                <c:pt idx="47">
                  <c:v>692.64</c:v>
                </c:pt>
                <c:pt idx="48">
                  <c:v>695.8099999999996</c:v>
                </c:pt>
                <c:pt idx="49">
                  <c:v>703.16</c:v>
                </c:pt>
                <c:pt idx="50">
                  <c:v>722.53</c:v>
                </c:pt>
                <c:pt idx="51">
                  <c:v>703.17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699.63</c:v>
                </c:pt>
                <c:pt idx="1">
                  <c:v>700.19</c:v>
                </c:pt>
                <c:pt idx="2">
                  <c:v>695.61</c:v>
                </c:pt>
                <c:pt idx="3">
                  <c:v>699.12</c:v>
                </c:pt>
                <c:pt idx="4">
                  <c:v>706.3399999999996</c:v>
                </c:pt>
                <c:pt idx="5">
                  <c:v>698.8099999999996</c:v>
                </c:pt>
                <c:pt idx="6">
                  <c:v>690.05</c:v>
                </c:pt>
                <c:pt idx="7">
                  <c:v>699.3099999999996</c:v>
                </c:pt>
                <c:pt idx="8">
                  <c:v>696.74</c:v>
                </c:pt>
                <c:pt idx="9">
                  <c:v>696.16</c:v>
                </c:pt>
                <c:pt idx="10">
                  <c:v>700.98</c:v>
                </c:pt>
                <c:pt idx="11">
                  <c:v>703.8499999999996</c:v>
                </c:pt>
                <c:pt idx="12">
                  <c:v>724.3299999999996</c:v>
                </c:pt>
                <c:pt idx="13">
                  <c:v>723.47</c:v>
                </c:pt>
                <c:pt idx="14">
                  <c:v>743.42</c:v>
                </c:pt>
                <c:pt idx="15">
                  <c:v>746.98</c:v>
                </c:pt>
                <c:pt idx="16">
                  <c:v>777.19</c:v>
                </c:pt>
                <c:pt idx="17">
                  <c:v>813.61</c:v>
                </c:pt>
                <c:pt idx="18">
                  <c:v>854.11</c:v>
                </c:pt>
                <c:pt idx="19">
                  <c:v>871.55</c:v>
                </c:pt>
                <c:pt idx="20">
                  <c:v>864.0599999999996</c:v>
                </c:pt>
                <c:pt idx="21">
                  <c:v>894.03</c:v>
                </c:pt>
                <c:pt idx="22">
                  <c:v>889.3499999999996</c:v>
                </c:pt>
                <c:pt idx="23">
                  <c:v>925.9399999999996</c:v>
                </c:pt>
                <c:pt idx="24">
                  <c:v>900.16</c:v>
                </c:pt>
                <c:pt idx="25">
                  <c:v>912.37</c:v>
                </c:pt>
                <c:pt idx="26">
                  <c:v>916.3099999999996</c:v>
                </c:pt>
                <c:pt idx="27">
                  <c:v>905.62</c:v>
                </c:pt>
                <c:pt idx="28">
                  <c:v>937.8199999999996</c:v>
                </c:pt>
                <c:pt idx="29">
                  <c:v>930.3599999999996</c:v>
                </c:pt>
                <c:pt idx="30">
                  <c:v>942.28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5469936"/>
        <c:axId val="1745471984"/>
      </c:lineChart>
      <c:catAx>
        <c:axId val="174546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745471984"/>
        <c:crosses val="autoZero"/>
        <c:auto val="1"/>
        <c:lblAlgn val="ctr"/>
        <c:lblOffset val="100"/>
        <c:tickLblSkip val="13"/>
        <c:noMultiLvlLbl val="0"/>
      </c:catAx>
      <c:valAx>
        <c:axId val="1745471984"/>
        <c:scaling>
          <c:orientation val="minMax"/>
          <c:min val="625.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smtClean="0"/>
                  <a:t>$ Per Cwt.</a:t>
                </a:r>
              </a:p>
            </c:rich>
          </c:tx>
          <c:layout>
            <c:manualLayout>
              <c:xMode val="edge"/>
              <c:yMode val="edge"/>
              <c:x val="0.0185185310887863"/>
              <c:y val="0.103919448449226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74546993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2" tIns="45985" rIns="91972" bIns="45985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2" tIns="45985" rIns="91972" bIns="4598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2" tIns="45985" rIns="91972" bIns="45985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2" tIns="45985" rIns="91972" bIns="4598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</a:defRPr>
            </a:lvl1pPr>
          </a:lstStyle>
          <a:p>
            <a:fld id="{72214D23-0ADA-D945-B2EF-19CBFCC197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2891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17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665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665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</a:defRPr>
            </a:lvl1pPr>
          </a:lstStyle>
          <a:p>
            <a:fld id="{27169728-58CB-F14C-9C46-E9DC8AEFA1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37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defTabSz="919163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defTabSz="919163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defTabSz="919163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defTabSz="919163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70A00B9B-4ACD-8946-9266-240B6AE48B07}" type="slidenum">
              <a:rPr lang="en-US" altLang="en-US" sz="1200">
                <a:latin typeface="Times New Roman" charset="0"/>
              </a:rPr>
              <a:pPr eaLnBrk="1" hangingPunct="1"/>
              <a:t>1</a:t>
            </a:fld>
            <a:endParaRPr lang="en-US" alt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558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638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56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461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656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37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58596-9981-184D-801D-C88F8C3377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53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38DDE-4EF3-7B4A-BEE9-93F978D319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88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DF059-935A-D942-B053-5F1EDAE7E1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6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46F78-411B-BC49-8B22-E15920BF15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02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86DE5-560F-414E-8B40-8EB9D71C91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9B6F4B-2561-6942-A8B5-DC447B8664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72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A5260-AD2E-264A-811C-F37FC3FFCC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45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53AB9A-B6AA-004B-8A5D-D1A149FE1F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39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C63A8-FAF4-984E-BDB5-B8CF489A41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25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C7491-BD7B-D549-8001-A2F6DB413F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4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01592-EFC9-434E-9965-A126562072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72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fld id="{0CE48F34-92F8-254F-BB34-C35B598BE4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3388" y="941388"/>
            <a:ext cx="7966075" cy="647700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3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ＭＳ Ｐゴシック" charset="-128"/>
              </a:rPr>
              <a:t>Lamb Market Update</a:t>
            </a:r>
            <a:endParaRPr lang="en-US" altLang="en-US" sz="3600" b="1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8488" y="2409825"/>
            <a:ext cx="7400925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Tahoma" charset="0"/>
                <a:cs typeface="+mn-cs"/>
              </a:rPr>
              <a:t>California Wool Growers Association</a:t>
            </a:r>
            <a:endParaRPr lang="en-US" sz="2200" b="1" dirty="0">
              <a:solidFill>
                <a:srgbClr val="333399"/>
              </a:solidFill>
              <a:latin typeface="Tahoma" charset="0"/>
              <a:cs typeface="+mn-cs"/>
            </a:endParaRPr>
          </a:p>
          <a:p>
            <a:pPr algn="l" eaLnBrk="1" hangingPunct="1"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Tahoma" charset="0"/>
                <a:cs typeface="+mn-cs"/>
              </a:rPr>
              <a:t>August 19, 2017</a:t>
            </a:r>
          </a:p>
          <a:p>
            <a:pPr algn="l" eaLnBrk="1" hangingPunct="1">
              <a:defRPr/>
            </a:pPr>
            <a:endParaRPr lang="en-US" sz="2200" b="1" dirty="0">
              <a:solidFill>
                <a:srgbClr val="333399"/>
              </a:solidFill>
              <a:latin typeface="Tahoma" charset="0"/>
              <a:cs typeface="+mn-cs"/>
            </a:endParaRPr>
          </a:p>
          <a:p>
            <a:pPr algn="l" eaLnBrk="1" hangingPunct="1">
              <a:defRPr/>
            </a:pPr>
            <a:endParaRPr lang="en-US" sz="2200" b="1" dirty="0" smtClean="0">
              <a:solidFill>
                <a:srgbClr val="333399"/>
              </a:solidFill>
              <a:latin typeface="Tahoma" charset="0"/>
              <a:cs typeface="+mn-cs"/>
            </a:endParaRPr>
          </a:p>
          <a:p>
            <a:pPr algn="l" eaLnBrk="1" hangingPunct="1"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Tahoma" charset="0"/>
                <a:cs typeface="+mn-cs"/>
              </a:rPr>
              <a:t>David P. Anderson</a:t>
            </a:r>
          </a:p>
          <a:p>
            <a:pPr algn="l" eaLnBrk="1" hangingPunct="1"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Tahoma" charset="0"/>
                <a:cs typeface="+mn-cs"/>
              </a:rPr>
              <a:t>Professor and Extension Economist</a:t>
            </a:r>
          </a:p>
          <a:p>
            <a:pPr algn="l" eaLnBrk="1" hangingPunct="1">
              <a:defRPr/>
            </a:pPr>
            <a:endParaRPr lang="en-US" sz="2200" b="1" dirty="0">
              <a:solidFill>
                <a:srgbClr val="333399"/>
              </a:solidFill>
              <a:latin typeface="Tahoma" charset="0"/>
              <a:cs typeface="+mn-cs"/>
            </a:endParaRP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0" y="2092325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  <a:ea typeface="ＭＳ Ｐゴシック" charset="0"/>
            </a:endParaRPr>
          </a:p>
        </p:txBody>
      </p:sp>
      <p:pic>
        <p:nvPicPr>
          <p:cNvPr id="15364" name="Picture 2" descr="TAMAgEX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063" y="5513388"/>
            <a:ext cx="26289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USDA-ERS &amp; </a:t>
            </a:r>
            <a:r>
              <a:rPr lang="en-US" sz="1400" b="1" dirty="0" smtClean="0">
                <a:solidFill>
                  <a:prstClr val="black"/>
                </a:solidFill>
              </a:rPr>
              <a:t>USDA-FAS</a:t>
            </a:r>
            <a:endParaRPr lang="en-US" sz="14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28724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6858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</a:t>
            </a:r>
            <a:r>
              <a:rPr lang="en-US" sz="1400" b="1" dirty="0" smtClean="0">
                <a:solidFill>
                  <a:prstClr val="black"/>
                </a:solidFill>
              </a:rPr>
              <a:t>USDA-NASS</a:t>
            </a:r>
            <a:endParaRPr lang="en-US" sz="14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35542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</a:t>
            </a:r>
            <a:r>
              <a:rPr lang="en-US" sz="1400" b="1" dirty="0" smtClean="0">
                <a:solidFill>
                  <a:prstClr val="black"/>
                </a:solidFill>
              </a:rPr>
              <a:t>USDA-AMS &amp; USDA-NASS</a:t>
            </a:r>
            <a:endParaRPr lang="en-US" sz="14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5094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</a:t>
            </a:r>
            <a:r>
              <a:rPr lang="en-US" sz="1400" b="1" dirty="0" smtClean="0">
                <a:solidFill>
                  <a:prstClr val="black"/>
                </a:solidFill>
              </a:rPr>
              <a:t>USDA-AMS, Compiled by LMIC</a:t>
            </a:r>
            <a:endParaRPr lang="en-US" sz="14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19349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</a:t>
            </a:r>
            <a:r>
              <a:rPr lang="en-US" sz="1400" b="1" dirty="0" smtClean="0">
                <a:solidFill>
                  <a:prstClr val="black"/>
                </a:solidFill>
              </a:rPr>
              <a:t>USDA-AMS</a:t>
            </a:r>
          </a:p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prstClr val="black"/>
                </a:solidFill>
              </a:rPr>
              <a:t>Livestock </a:t>
            </a:r>
            <a:r>
              <a:rPr lang="en-US" sz="1200" b="1" dirty="0">
                <a:solidFill>
                  <a:prstClr val="black"/>
                </a:solidFill>
              </a:rPr>
              <a:t>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64607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990033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>
            <a:alpha val="50000"/>
          </a:schemeClr>
        </a:solidFill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>
            <a:alpha val="50000"/>
          </a:schemeClr>
        </a:solidFill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39317</TotalTime>
  <Words>140</Words>
  <Application>Microsoft Macintosh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Tahoma</vt:lpstr>
      <vt:lpstr>Times New Roman</vt:lpstr>
      <vt:lpstr>Arial</vt:lpstr>
      <vt:lpstr>Default Design</vt:lpstr>
      <vt:lpstr>Lamb Market Update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Texas Extension Economics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Provisions of the Federal Improvement and Reform Act of 1996 (also know as the FAIR Act of 1996)</dc:title>
  <dc:creator>Joe Outlaw</dc:creator>
  <cp:lastModifiedBy>Microsoft Office User</cp:lastModifiedBy>
  <cp:revision>1535</cp:revision>
  <cp:lastPrinted>2012-11-14T17:29:08Z</cp:lastPrinted>
  <dcterms:created xsi:type="dcterms:W3CDTF">2002-04-02T03:30:55Z</dcterms:created>
  <dcterms:modified xsi:type="dcterms:W3CDTF">2017-08-16T13:34:54Z</dcterms:modified>
</cp:coreProperties>
</file>