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63" r:id="rId2"/>
    <p:sldId id="289" r:id="rId3"/>
    <p:sldId id="282" r:id="rId4"/>
    <p:sldId id="308" r:id="rId5"/>
    <p:sldId id="283" r:id="rId6"/>
    <p:sldId id="285" r:id="rId7"/>
    <p:sldId id="284" r:id="rId8"/>
    <p:sldId id="292" r:id="rId9"/>
    <p:sldId id="290" r:id="rId10"/>
    <p:sldId id="291" r:id="rId11"/>
    <p:sldId id="304" r:id="rId12"/>
    <p:sldId id="306" r:id="rId13"/>
    <p:sldId id="307" r:id="rId14"/>
    <p:sldId id="309" r:id="rId15"/>
    <p:sldId id="305" r:id="rId16"/>
    <p:sldId id="310" r:id="rId17"/>
    <p:sldId id="311" r:id="rId18"/>
    <p:sldId id="293" r:id="rId19"/>
    <p:sldId id="294" r:id="rId20"/>
    <p:sldId id="315" r:id="rId21"/>
    <p:sldId id="300" r:id="rId22"/>
    <p:sldId id="314" r:id="rId23"/>
    <p:sldId id="313" r:id="rId24"/>
    <p:sldId id="312" r:id="rId25"/>
    <p:sldId id="296" r:id="rId26"/>
    <p:sldId id="297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ith\Documents\current%20research\RMAExper_data\rma%20program%20totals81-12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c42035\Dropbox\current%20research\senate%20ag%20comm\CBO%20SCORES\Conf%20scores\comparison%20of%20House,%20Senate,%20and%20conf%20sco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 dirty="0"/>
              <a:t>U.S.  Crop Insured Acres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FFC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'B2'!$A$2:$A$33</c:f>
              <c:numCache>
                <c:formatCode>General</c:formatCode>
                <c:ptCount val="32"/>
                <c:pt idx="0">
                  <c:v>1981.0</c:v>
                </c:pt>
                <c:pt idx="1">
                  <c:v>1982.0</c:v>
                </c:pt>
                <c:pt idx="2">
                  <c:v>1983.0</c:v>
                </c:pt>
                <c:pt idx="3">
                  <c:v>1984.0</c:v>
                </c:pt>
                <c:pt idx="4">
                  <c:v>1985.0</c:v>
                </c:pt>
                <c:pt idx="5">
                  <c:v>1986.0</c:v>
                </c:pt>
                <c:pt idx="6">
                  <c:v>1987.0</c:v>
                </c:pt>
                <c:pt idx="7">
                  <c:v>1988.0</c:v>
                </c:pt>
                <c:pt idx="8">
                  <c:v>1989.0</c:v>
                </c:pt>
                <c:pt idx="9">
                  <c:v>1990.0</c:v>
                </c:pt>
                <c:pt idx="10">
                  <c:v>1991.0</c:v>
                </c:pt>
                <c:pt idx="11">
                  <c:v>1992.0</c:v>
                </c:pt>
                <c:pt idx="12">
                  <c:v>1993.0</c:v>
                </c:pt>
                <c:pt idx="13">
                  <c:v>1994.0</c:v>
                </c:pt>
                <c:pt idx="14">
                  <c:v>1995.0</c:v>
                </c:pt>
                <c:pt idx="15">
                  <c:v>1996.0</c:v>
                </c:pt>
                <c:pt idx="16">
                  <c:v>1997.0</c:v>
                </c:pt>
                <c:pt idx="17">
                  <c:v>1998.0</c:v>
                </c:pt>
                <c:pt idx="18">
                  <c:v>1999.0</c:v>
                </c:pt>
                <c:pt idx="19">
                  <c:v>2000.0</c:v>
                </c:pt>
                <c:pt idx="20">
                  <c:v>2001.0</c:v>
                </c:pt>
                <c:pt idx="21">
                  <c:v>2002.0</c:v>
                </c:pt>
                <c:pt idx="22">
                  <c:v>2003.0</c:v>
                </c:pt>
                <c:pt idx="23">
                  <c:v>2004.0</c:v>
                </c:pt>
                <c:pt idx="24">
                  <c:v>2005.0</c:v>
                </c:pt>
                <c:pt idx="25">
                  <c:v>2006.0</c:v>
                </c:pt>
                <c:pt idx="26">
                  <c:v>2007.0</c:v>
                </c:pt>
                <c:pt idx="27">
                  <c:v>2008.0</c:v>
                </c:pt>
                <c:pt idx="28">
                  <c:v>2009.0</c:v>
                </c:pt>
                <c:pt idx="29">
                  <c:v>2011.0</c:v>
                </c:pt>
                <c:pt idx="30">
                  <c:v>2012.0</c:v>
                </c:pt>
                <c:pt idx="31">
                  <c:v>2013.0</c:v>
                </c:pt>
              </c:numCache>
            </c:numRef>
          </c:cat>
          <c:val>
            <c:numRef>
              <c:f>'B2'!$H$2:$H$33</c:f>
              <c:numCache>
                <c:formatCode>0.0</c:formatCode>
                <c:ptCount val="32"/>
                <c:pt idx="0">
                  <c:v>45.004835</c:v>
                </c:pt>
                <c:pt idx="1">
                  <c:v>42.726291</c:v>
                </c:pt>
                <c:pt idx="2">
                  <c:v>27.938398</c:v>
                </c:pt>
                <c:pt idx="3">
                  <c:v>42.677508</c:v>
                </c:pt>
                <c:pt idx="4">
                  <c:v>48.553158</c:v>
                </c:pt>
                <c:pt idx="5">
                  <c:v>48.67163</c:v>
                </c:pt>
                <c:pt idx="6">
                  <c:v>49.142757</c:v>
                </c:pt>
                <c:pt idx="7">
                  <c:v>55.580044</c:v>
                </c:pt>
                <c:pt idx="8">
                  <c:v>101.629584</c:v>
                </c:pt>
                <c:pt idx="9">
                  <c:v>101.360754</c:v>
                </c:pt>
                <c:pt idx="10">
                  <c:v>82.351639</c:v>
                </c:pt>
                <c:pt idx="11">
                  <c:v>83.104417</c:v>
                </c:pt>
                <c:pt idx="12">
                  <c:v>83.707606</c:v>
                </c:pt>
                <c:pt idx="13">
                  <c:v>99.63844099999994</c:v>
                </c:pt>
                <c:pt idx="14">
                  <c:v>220.510627</c:v>
                </c:pt>
                <c:pt idx="15">
                  <c:v>204.863837</c:v>
                </c:pt>
                <c:pt idx="16">
                  <c:v>182.188943</c:v>
                </c:pt>
                <c:pt idx="17">
                  <c:v>181.8346</c:v>
                </c:pt>
                <c:pt idx="18">
                  <c:v>196.918128</c:v>
                </c:pt>
                <c:pt idx="19">
                  <c:v>206.466664</c:v>
                </c:pt>
                <c:pt idx="20">
                  <c:v>211.32899</c:v>
                </c:pt>
                <c:pt idx="21">
                  <c:v>214.864551</c:v>
                </c:pt>
                <c:pt idx="22">
                  <c:v>217.409022</c:v>
                </c:pt>
                <c:pt idx="23">
                  <c:v>221.019863</c:v>
                </c:pt>
                <c:pt idx="24">
                  <c:v>245.85644</c:v>
                </c:pt>
                <c:pt idx="25">
                  <c:v>242.080655</c:v>
                </c:pt>
                <c:pt idx="26">
                  <c:v>271.6295589999999</c:v>
                </c:pt>
                <c:pt idx="27">
                  <c:v>272.276673</c:v>
                </c:pt>
                <c:pt idx="28">
                  <c:v>264.7437289999999</c:v>
                </c:pt>
                <c:pt idx="29">
                  <c:v>265.2455279999999</c:v>
                </c:pt>
                <c:pt idx="30">
                  <c:v>282.9517069999996</c:v>
                </c:pt>
                <c:pt idx="31">
                  <c:v>279.473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8329144"/>
        <c:axId val="2088332648"/>
      </c:lineChart>
      <c:catAx>
        <c:axId val="2088329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8332648"/>
        <c:crosses val="autoZero"/>
        <c:auto val="1"/>
        <c:lblAlgn val="ctr"/>
        <c:lblOffset val="100"/>
        <c:noMultiLvlLbl val="0"/>
      </c:catAx>
      <c:valAx>
        <c:axId val="2088332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8329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7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title>
      <c:tx>
        <c:rich>
          <a:bodyPr/>
          <a:lstStyle/>
          <a:p>
            <a:pPr>
              <a:defRPr>
                <a:latin typeface="Tahoma"/>
                <a:cs typeface="Tahoma"/>
              </a:defRPr>
            </a:pPr>
            <a:r>
              <a:rPr lang="en-US" dirty="0">
                <a:latin typeface="Tahoma"/>
                <a:cs typeface="Tahoma"/>
              </a:rPr>
              <a:t>Agricultural Act of 2014 Budget Implications </a:t>
            </a:r>
          </a:p>
          <a:p>
            <a:pPr>
              <a:defRPr>
                <a:latin typeface="Tahoma"/>
                <a:cs typeface="Tahoma"/>
              </a:defRPr>
            </a:pPr>
            <a:r>
              <a:rPr lang="en-US" dirty="0">
                <a:latin typeface="Tahoma"/>
                <a:cs typeface="Tahoma"/>
              </a:rPr>
              <a:t>(Total Savings of $23,008 million) </a:t>
            </a:r>
          </a:p>
        </c:rich>
      </c:tx>
      <c:layout/>
      <c:overlay val="0"/>
    </c:title>
    <c:autoTitleDeleted val="0"/>
    <c:view3D>
      <c:rotX val="-2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451922398589065"/>
          <c:y val="0.130977961468049"/>
          <c:w val="0.923816634031857"/>
          <c:h val="0.769274684329832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10"/>
              <c:layout>
                <c:manualLayout>
                  <c:x val="0.054012467191601"/>
                  <c:y val="0.006712962962962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0648148148148148"/>
                  <c:y val="-0.0208333333333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baseline="0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Sheet1!$B$4:$B$17</c:f>
              <c:strCache>
                <c:ptCount val="13"/>
                <c:pt idx="0">
                  <c:v>Miscellaneous</c:v>
                </c:pt>
                <c:pt idx="1">
                  <c:v>Crop Insurance
</c:v>
                </c:pt>
                <c:pt idx="2">
                  <c:v>Horticulture</c:v>
                </c:pt>
                <c:pt idx="3">
                  <c:v>Energy</c:v>
                </c:pt>
                <c:pt idx="4">
                  <c:v>Forestry</c:v>
                </c:pt>
                <c:pt idx="5">
                  <c:v>Research &amp; Extension</c:v>
                </c:pt>
                <c:pt idx="6">
                  <c:v>Rural Development</c:v>
                </c:pt>
                <c:pt idx="7">
                  <c:v>Credit</c:v>
                </c:pt>
                <c:pt idx="8">
                  <c:v>Nutrition</c:v>
                </c:pt>
                <c:pt idx="9">
                  <c:v>Trade</c:v>
                </c:pt>
                <c:pt idx="10">
                  <c:v>Conservation</c:v>
                </c:pt>
                <c:pt idx="11">
                  <c:v>Commodity Programs</c:v>
                </c:pt>
                <c:pt idx="12">
                  <c:v>Sequester</c:v>
                </c:pt>
              </c:strCache>
            </c:strRef>
          </c:cat>
          <c:val>
            <c:numRef>
              <c:f>Sheet1!$C$4:$C$17</c:f>
              <c:numCache>
                <c:formatCode>"$"#,##0</c:formatCode>
                <c:ptCount val="14"/>
                <c:pt idx="0">
                  <c:v>953.0</c:v>
                </c:pt>
                <c:pt idx="1">
                  <c:v>5722.0</c:v>
                </c:pt>
                <c:pt idx="2">
                  <c:v>694.0</c:v>
                </c:pt>
                <c:pt idx="3">
                  <c:v>879.0</c:v>
                </c:pt>
                <c:pt idx="4">
                  <c:v>10.0</c:v>
                </c:pt>
                <c:pt idx="5">
                  <c:v>1145.0</c:v>
                </c:pt>
                <c:pt idx="6">
                  <c:v>228.0</c:v>
                </c:pt>
                <c:pt idx="7">
                  <c:v>0.0</c:v>
                </c:pt>
                <c:pt idx="8">
                  <c:v>-8000.0</c:v>
                </c:pt>
                <c:pt idx="9">
                  <c:v>139.0</c:v>
                </c:pt>
                <c:pt idx="10">
                  <c:v>-3967.0</c:v>
                </c:pt>
                <c:pt idx="11">
                  <c:v>-14307.0</c:v>
                </c:pt>
                <c:pt idx="12">
                  <c:v>-6400.0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81592312"/>
        <c:axId val="2081589224"/>
        <c:axId val="0"/>
      </c:bar3DChart>
      <c:catAx>
        <c:axId val="20815923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 baseline="0">
                <a:solidFill>
                  <a:schemeClr val="accent2"/>
                </a:solidFill>
              </a:defRPr>
            </a:pPr>
            <a:endParaRPr lang="en-US"/>
          </a:p>
        </c:txPr>
        <c:crossAx val="2081589224"/>
        <c:crosses val="autoZero"/>
        <c:auto val="1"/>
        <c:lblAlgn val="ctr"/>
        <c:lblOffset val="100"/>
        <c:noMultiLvlLbl val="0"/>
      </c:catAx>
      <c:valAx>
        <c:axId val="2081589224"/>
        <c:scaling>
          <c:orientation val="minMax"/>
          <c:max val="800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Change in Baseline Funding (Millions)</a:t>
                </a:r>
              </a:p>
            </c:rich>
          </c:tx>
          <c:layout/>
          <c:overlay val="0"/>
        </c:title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081592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0.63827</cdr:x>
      <cdr:y>0.49392</cdr:y>
    </cdr:from>
    <cdr:to>
      <cdr:x>0.84103</cdr:x>
      <cdr:y>0.58347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55442" y="2032379"/>
          <a:ext cx="1637731" cy="3684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ARPA 2000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0.82582</cdr:x>
      <cdr:y>0.35462</cdr:y>
    </cdr:from>
    <cdr:to>
      <cdr:x>0.99057</cdr:x>
      <cdr:y>0.43422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70343" y="1459173"/>
          <a:ext cx="1330657" cy="3275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2008 Farm Bill</a:t>
          </a:r>
          <a:endParaRPr lang="en-US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8682E-0F51-794A-975D-4854922DC223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BD9FB-261D-E94E-A9AC-A1FFF66EE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4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BD9FB-261D-E94E-A9AC-A1FFF66EE4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49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BD9FB-261D-E94E-A9AC-A1FFF66EE4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27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BD9FB-261D-E94E-A9AC-A1FFF66EE4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27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BD9FB-261D-E94E-A9AC-A1FFF66EE4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27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BD9FB-261D-E94E-A9AC-A1FFF66EE4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27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BD9FB-261D-E94E-A9AC-A1FFF66EE4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27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BD9FB-261D-E94E-A9AC-A1FFF66EE4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27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BD9FB-261D-E94E-A9AC-A1FFF66EE4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27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BD9FB-261D-E94E-A9AC-A1FFF66EE4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27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BD9FB-261D-E94E-A9AC-A1FFF66EE4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27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BD9FB-261D-E94E-A9AC-A1FFF66EE4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27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BD9FB-261D-E94E-A9AC-A1FFF66EE4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27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BD9FB-261D-E94E-A9AC-A1FFF66EE4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27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BD9FB-261D-E94E-A9AC-A1FFF66EE4E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27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BD9FB-261D-E94E-A9AC-A1FFF66EE4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27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BD9FB-261D-E94E-A9AC-A1FFF66EE4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27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BD9FB-261D-E94E-A9AC-A1FFF66EE4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27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BD9FB-261D-E94E-A9AC-A1FFF66EE4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27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BD9FB-261D-E94E-A9AC-A1FFF66EE4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27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BD9FB-261D-E94E-A9AC-A1FFF66EE4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27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BD9FB-261D-E94E-A9AC-A1FFF66EE4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2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74A3-75BA-EF4C-866D-E6E9DEE6FE1F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C299-D0C9-1C41-B29B-79D013F7C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3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74A3-75BA-EF4C-866D-E6E9DEE6FE1F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C299-D0C9-1C41-B29B-79D013F7C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2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74A3-75BA-EF4C-866D-E6E9DEE6FE1F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C299-D0C9-1C41-B29B-79D013F7C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1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74A3-75BA-EF4C-866D-E6E9DEE6FE1F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C299-D0C9-1C41-B29B-79D013F7C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8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74A3-75BA-EF4C-866D-E6E9DEE6FE1F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C299-D0C9-1C41-B29B-79D013F7C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74A3-75BA-EF4C-866D-E6E9DEE6FE1F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C299-D0C9-1C41-B29B-79D013F7C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8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74A3-75BA-EF4C-866D-E6E9DEE6FE1F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C299-D0C9-1C41-B29B-79D013F7C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9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74A3-75BA-EF4C-866D-E6E9DEE6FE1F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C299-D0C9-1C41-B29B-79D013F7C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3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74A3-75BA-EF4C-866D-E6E9DEE6FE1F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C299-D0C9-1C41-B29B-79D013F7C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2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74A3-75BA-EF4C-866D-E6E9DEE6FE1F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C299-D0C9-1C41-B29B-79D013F7C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7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74A3-75BA-EF4C-866D-E6E9DEE6FE1F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C299-D0C9-1C41-B29B-79D013F7C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6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274A3-75BA-EF4C-866D-E6E9DEE6FE1F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FC299-D0C9-1C41-B29B-79D013F7C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8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solidFill>
              <a:srgbClr val="456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AAF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30" y="6126163"/>
            <a:ext cx="903723" cy="593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826" y="590285"/>
            <a:ext cx="8117006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Changes to Crop Insurance</a:t>
            </a:r>
            <a:endParaRPr lang="en-US" sz="4800" dirty="0">
              <a:latin typeface="Tahoma"/>
              <a:cs typeface="Tahom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08180"/>
            <a:ext cx="6400800" cy="1752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ahoma"/>
                <a:cs typeface="Tahoma"/>
              </a:rPr>
              <a:t>Joe Outlaw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ahoma"/>
                <a:cs typeface="Tahoma"/>
              </a:rPr>
              <a:t>Professor and Extension Economist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ahoma"/>
                <a:cs typeface="Tahoma"/>
              </a:rPr>
              <a:t>Co-Director, AFPC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ahoma"/>
                <a:cs typeface="Tahoma"/>
              </a:rPr>
              <a:t>Texas A&amp;M University</a:t>
            </a:r>
          </a:p>
          <a:p>
            <a:endParaRPr lang="en-US" sz="2400" dirty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24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ahoma"/>
                <a:cs typeface="Tahoma"/>
              </a:rPr>
              <a:t>November 10, 2014</a:t>
            </a:r>
            <a:endParaRPr lang="en-US" sz="24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117" y="6444257"/>
            <a:ext cx="6857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major portion of this presentation is based on NCIS training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890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solidFill>
              <a:srgbClr val="456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AAF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30" y="6126163"/>
            <a:ext cx="903723" cy="59362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ahoma"/>
                <a:cs typeface="Tahoma"/>
              </a:rPr>
              <a:t>Traditional crop insurance changes</a:t>
            </a:r>
          </a:p>
          <a:p>
            <a:pPr lvl="1"/>
            <a:r>
              <a:rPr lang="en-US" dirty="0" smtClean="0">
                <a:latin typeface="Tahoma"/>
                <a:cs typeface="Tahoma"/>
              </a:rPr>
              <a:t>Separate </a:t>
            </a:r>
            <a:r>
              <a:rPr lang="en-US" dirty="0">
                <a:latin typeface="Tahoma"/>
                <a:cs typeface="Tahoma"/>
              </a:rPr>
              <a:t>coverage level by </a:t>
            </a:r>
            <a:r>
              <a:rPr lang="en-US" dirty="0" smtClean="0">
                <a:latin typeface="Tahoma"/>
                <a:cs typeface="Tahoma"/>
              </a:rPr>
              <a:t>practice</a:t>
            </a:r>
          </a:p>
          <a:p>
            <a:pPr lvl="1"/>
            <a:r>
              <a:rPr lang="en-US" dirty="0">
                <a:latin typeface="Tahoma"/>
                <a:cs typeface="Tahoma"/>
              </a:rPr>
              <a:t>Enterprise units by </a:t>
            </a:r>
            <a:r>
              <a:rPr lang="en-US" dirty="0" err="1">
                <a:latin typeface="Tahoma"/>
                <a:cs typeface="Tahoma"/>
              </a:rPr>
              <a:t>dryland</a:t>
            </a:r>
            <a:r>
              <a:rPr lang="en-US" dirty="0">
                <a:latin typeface="Tahoma"/>
                <a:cs typeface="Tahoma"/>
              </a:rPr>
              <a:t>/irrigated </a:t>
            </a:r>
            <a:r>
              <a:rPr lang="en-US" dirty="0" smtClean="0">
                <a:latin typeface="Tahoma"/>
                <a:cs typeface="Tahoma"/>
              </a:rPr>
              <a:t>practice</a:t>
            </a:r>
            <a:endParaRPr lang="en-US" dirty="0">
              <a:latin typeface="Tahoma"/>
              <a:cs typeface="Tahoma"/>
            </a:endParaRPr>
          </a:p>
          <a:p>
            <a:pPr lvl="1"/>
            <a:r>
              <a:rPr lang="en-US" dirty="0" smtClean="0">
                <a:latin typeface="Tahoma"/>
                <a:cs typeface="Tahoma"/>
              </a:rPr>
              <a:t>Beginning </a:t>
            </a:r>
            <a:r>
              <a:rPr lang="en-US" dirty="0">
                <a:latin typeface="Tahoma"/>
                <a:cs typeface="Tahoma"/>
              </a:rPr>
              <a:t>farmers (provides 10 percentage point discount for all crop insurance premiums</a:t>
            </a:r>
            <a:r>
              <a:rPr lang="en-US" dirty="0" smtClean="0">
                <a:latin typeface="Tahoma"/>
                <a:cs typeface="Tahoma"/>
              </a:rPr>
              <a:t>)</a:t>
            </a:r>
          </a:p>
          <a:p>
            <a:pPr lvl="1"/>
            <a:r>
              <a:rPr lang="en-US" dirty="0" smtClean="0">
                <a:latin typeface="Tahoma"/>
                <a:cs typeface="Tahoma"/>
              </a:rPr>
              <a:t>Authority to do peanut revenue insurance</a:t>
            </a:r>
          </a:p>
          <a:p>
            <a:pPr lvl="1"/>
            <a:r>
              <a:rPr lang="en-US" dirty="0" smtClean="0">
                <a:latin typeface="Tahoma"/>
                <a:cs typeface="Tahoma"/>
              </a:rPr>
              <a:t>Establishes </a:t>
            </a:r>
            <a:r>
              <a:rPr lang="en-US" dirty="0">
                <a:latin typeface="Tahoma"/>
                <a:cs typeface="Tahoma"/>
              </a:rPr>
              <a:t>fund to combat crop insurance </a:t>
            </a:r>
            <a:r>
              <a:rPr lang="en-US" dirty="0" smtClean="0">
                <a:latin typeface="Tahoma"/>
                <a:cs typeface="Tahoma"/>
              </a:rPr>
              <a:t>fraud</a:t>
            </a:r>
          </a:p>
          <a:p>
            <a:pPr lvl="1"/>
            <a:r>
              <a:rPr lang="en-US" dirty="0" smtClean="0">
                <a:latin typeface="Tahoma"/>
                <a:cs typeface="Tahoma"/>
              </a:rPr>
              <a:t>Crop </a:t>
            </a:r>
            <a:r>
              <a:rPr lang="en-US" dirty="0">
                <a:latin typeface="Tahoma"/>
                <a:cs typeface="Tahoma"/>
              </a:rPr>
              <a:t>margin coverage &amp; peanut revenue coverage</a:t>
            </a:r>
          </a:p>
          <a:p>
            <a:pPr marL="457200" lvl="1" indent="0">
              <a:buNone/>
            </a:pPr>
            <a:r>
              <a:rPr lang="en-US" dirty="0" smtClean="0">
                <a:latin typeface="Tahoma"/>
                <a:cs typeface="Tahoma"/>
              </a:rPr>
              <a:t> 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98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ahoma"/>
                <a:cs typeface="Tahoma"/>
              </a:rPr>
              <a:t>Major Crop Insurance Changes</a:t>
            </a:r>
            <a:endParaRPr lang="en-US" sz="3600" b="1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472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solidFill>
              <a:srgbClr val="456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AAF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30" y="6126163"/>
            <a:ext cx="903723" cy="59362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ahoma"/>
                <a:cs typeface="Tahoma"/>
              </a:rPr>
              <a:t>If the crop provisions allow the option to separately insure individual crop types or varieties, and the actuarial documents provide for separate coverage</a:t>
            </a:r>
          </a:p>
          <a:p>
            <a:r>
              <a:rPr lang="en-US" dirty="0" smtClean="0">
                <a:latin typeface="Tahoma"/>
                <a:cs typeface="Tahoma"/>
              </a:rPr>
              <a:t>If insured has additional (buy-up) coverage</a:t>
            </a:r>
          </a:p>
          <a:p>
            <a:r>
              <a:rPr lang="en-US" dirty="0" smtClean="0">
                <a:latin typeface="Tahoma"/>
                <a:cs typeface="Tahoma"/>
              </a:rPr>
              <a:t>May select one coverage level for all irrigated acreage in the county and one coverage level for all non-irrigated acreage in the county</a:t>
            </a:r>
          </a:p>
          <a:p>
            <a:pPr lvl="1"/>
            <a:r>
              <a:rPr lang="en-US" dirty="0" smtClean="0">
                <a:latin typeface="Tahoma"/>
                <a:cs typeface="Tahoma"/>
              </a:rPr>
              <a:t>Ex. 65% coverage for all </a:t>
            </a:r>
            <a:r>
              <a:rPr lang="en-US" dirty="0" err="1" smtClean="0">
                <a:latin typeface="Tahoma"/>
                <a:cs typeface="Tahoma"/>
              </a:rPr>
              <a:t>Irr</a:t>
            </a:r>
            <a:r>
              <a:rPr lang="en-US" dirty="0" smtClean="0">
                <a:latin typeface="Tahoma"/>
                <a:cs typeface="Tahoma"/>
              </a:rPr>
              <a:t> Corn and 80% coverage for all Non-</a:t>
            </a:r>
            <a:r>
              <a:rPr lang="en-US" dirty="0" err="1" smtClean="0">
                <a:latin typeface="Tahoma"/>
                <a:cs typeface="Tahoma"/>
              </a:rPr>
              <a:t>Irr</a:t>
            </a:r>
            <a:r>
              <a:rPr lang="en-US" dirty="0" smtClean="0">
                <a:latin typeface="Tahoma"/>
                <a:cs typeface="Tahoma"/>
              </a:rPr>
              <a:t> Corn</a:t>
            </a:r>
          </a:p>
          <a:p>
            <a:pPr lvl="1"/>
            <a:r>
              <a:rPr lang="en-US" dirty="0" smtClean="0">
                <a:latin typeface="Tahoma"/>
                <a:cs typeface="Tahoma"/>
              </a:rPr>
              <a:t>Even if have a High Risk (HRLE) Cat policy in addition to </a:t>
            </a:r>
            <a:r>
              <a:rPr lang="en-US" dirty="0" err="1" smtClean="0">
                <a:latin typeface="Tahoma"/>
                <a:cs typeface="Tahoma"/>
              </a:rPr>
              <a:t>Irr</a:t>
            </a:r>
            <a:r>
              <a:rPr lang="en-US" dirty="0" smtClean="0">
                <a:latin typeface="Tahoma"/>
                <a:cs typeface="Tahoma"/>
              </a:rPr>
              <a:t> and Non-</a:t>
            </a:r>
            <a:r>
              <a:rPr lang="en-US" dirty="0" err="1" smtClean="0">
                <a:latin typeface="Tahoma"/>
                <a:cs typeface="Tahoma"/>
              </a:rPr>
              <a:t>Irr</a:t>
            </a:r>
            <a:endParaRPr lang="en-US" dirty="0" smtClean="0">
              <a:latin typeface="Tahoma"/>
              <a:cs typeface="Tahoma"/>
            </a:endParaRPr>
          </a:p>
          <a:p>
            <a:pPr lvl="1"/>
            <a:r>
              <a:rPr lang="en-US" dirty="0" smtClean="0">
                <a:latin typeface="Tahoma"/>
                <a:cs typeface="Tahoma"/>
              </a:rPr>
              <a:t>One administrative fee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867358"/>
            <a:ext cx="8229600" cy="6016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400" b="1" dirty="0" smtClean="0">
                <a:latin typeface="Tahoma"/>
                <a:cs typeface="Tahoma"/>
              </a:rPr>
              <a:t/>
            </a:r>
            <a:br>
              <a:rPr lang="en-US" sz="3400" b="1" dirty="0" smtClean="0">
                <a:latin typeface="Tahoma"/>
                <a:cs typeface="Tahoma"/>
              </a:rPr>
            </a:br>
            <a:r>
              <a:rPr lang="en-US" sz="3400" b="1" dirty="0" smtClean="0">
                <a:latin typeface="Tahoma"/>
                <a:cs typeface="Tahoma"/>
              </a:rPr>
              <a:t>Separate Coverage Level by Practice</a:t>
            </a:r>
            <a:br>
              <a:rPr lang="en-US" sz="3400" b="1" dirty="0" smtClean="0">
                <a:latin typeface="Tahoma"/>
                <a:cs typeface="Tahoma"/>
              </a:rPr>
            </a:br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endParaRPr lang="en-US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8563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solidFill>
              <a:srgbClr val="456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AAF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30" y="6126163"/>
            <a:ext cx="903723" cy="59362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313770"/>
            <a:ext cx="8229600" cy="535533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/>
                <a:cs typeface="Tahoma"/>
              </a:rPr>
              <a:t>Separate coverage by practice cannot break out specific practices within each</a:t>
            </a:r>
          </a:p>
          <a:p>
            <a:pPr lvl="1"/>
            <a:r>
              <a:rPr lang="en-US" dirty="0" smtClean="0">
                <a:latin typeface="Tahoma"/>
                <a:cs typeface="Tahoma"/>
              </a:rPr>
              <a:t>EX. 65% level for </a:t>
            </a:r>
            <a:r>
              <a:rPr lang="en-US" dirty="0" err="1" smtClean="0">
                <a:latin typeface="Tahoma"/>
                <a:cs typeface="Tahoma"/>
              </a:rPr>
              <a:t>Irr</a:t>
            </a:r>
            <a:r>
              <a:rPr lang="en-US" dirty="0" smtClean="0">
                <a:latin typeface="Tahoma"/>
                <a:cs typeface="Tahoma"/>
              </a:rPr>
              <a:t> Soybeans acreage (consisting of both Conventional and Certified Organic) and 80% level for Non-</a:t>
            </a:r>
            <a:r>
              <a:rPr lang="en-US" dirty="0" err="1" smtClean="0">
                <a:latin typeface="Tahoma"/>
                <a:cs typeface="Tahoma"/>
              </a:rPr>
              <a:t>Irr</a:t>
            </a:r>
            <a:r>
              <a:rPr lang="en-US" dirty="0" smtClean="0">
                <a:latin typeface="Tahoma"/>
                <a:cs typeface="Tahoma"/>
              </a:rPr>
              <a:t> Soybeans (consisting of Conventional and Transitional Organic)</a:t>
            </a:r>
          </a:p>
          <a:p>
            <a:r>
              <a:rPr lang="en-US" dirty="0" smtClean="0">
                <a:latin typeface="Tahoma"/>
                <a:cs typeface="Tahoma"/>
              </a:rPr>
              <a:t>Some Crop Provisions allow different coverage levels </a:t>
            </a:r>
            <a:r>
              <a:rPr lang="en-US" u="sng" dirty="0" smtClean="0">
                <a:latin typeface="Tahoma"/>
                <a:cs typeface="Tahoma"/>
              </a:rPr>
              <a:t>by crop type or variety</a:t>
            </a:r>
          </a:p>
          <a:p>
            <a:pPr lvl="1"/>
            <a:r>
              <a:rPr lang="en-US" dirty="0" smtClean="0">
                <a:latin typeface="Tahoma"/>
                <a:cs typeface="Tahoma"/>
              </a:rPr>
              <a:t>EX.  Dry peas and Apples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867358"/>
            <a:ext cx="8229600" cy="6016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400" b="1" dirty="0" smtClean="0">
                <a:latin typeface="Tahoma"/>
                <a:cs typeface="Tahoma"/>
              </a:rPr>
              <a:t/>
            </a:r>
            <a:br>
              <a:rPr lang="en-US" sz="3400" b="1" dirty="0" smtClean="0">
                <a:latin typeface="Tahoma"/>
                <a:cs typeface="Tahoma"/>
              </a:rPr>
            </a:br>
            <a:r>
              <a:rPr lang="en-US" sz="3400" b="1" dirty="0" smtClean="0">
                <a:latin typeface="Tahoma"/>
                <a:cs typeface="Tahoma"/>
              </a:rPr>
              <a:t>Separate Coverage Level by Practice</a:t>
            </a:r>
            <a:br>
              <a:rPr lang="en-US" sz="3400" b="1" dirty="0" smtClean="0">
                <a:latin typeface="Tahoma"/>
                <a:cs typeface="Tahoma"/>
              </a:rPr>
            </a:br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endParaRPr lang="en-US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5220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solidFill>
              <a:srgbClr val="456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867358"/>
            <a:ext cx="8229600" cy="6016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400" b="1" dirty="0" smtClean="0">
                <a:latin typeface="Tahoma"/>
                <a:cs typeface="Tahoma"/>
              </a:rPr>
              <a:t/>
            </a:r>
            <a:br>
              <a:rPr lang="en-US" sz="3400" b="1" dirty="0" smtClean="0">
                <a:latin typeface="Tahoma"/>
                <a:cs typeface="Tahoma"/>
              </a:rPr>
            </a:br>
            <a:r>
              <a:rPr lang="en-US" sz="3400" b="1" dirty="0" smtClean="0">
                <a:latin typeface="Tahoma"/>
                <a:cs typeface="Tahoma"/>
              </a:rPr>
              <a:t>Separate Coverage Level by Practice</a:t>
            </a:r>
            <a:br>
              <a:rPr lang="en-US" sz="3400" b="1" dirty="0" smtClean="0">
                <a:latin typeface="Tahoma"/>
                <a:cs typeface="Tahoma"/>
              </a:rPr>
            </a:br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endParaRPr lang="en-US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625818"/>
              </p:ext>
            </p:extLst>
          </p:nvPr>
        </p:nvGraphicFramePr>
        <p:xfrm>
          <a:off x="457200" y="1221920"/>
          <a:ext cx="82296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Dry Pea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Practice(s)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Coverage Level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Spr</a:t>
                      </a:r>
                      <a:r>
                        <a:rPr lang="en-US" dirty="0" smtClean="0"/>
                        <a:t> Large Kabuli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Irr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Organic (Cert)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Irr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Organic (Trans) </a:t>
                      </a:r>
                      <a:r>
                        <a:rPr lang="en-US" baseline="0" dirty="0" err="1" smtClean="0"/>
                        <a:t>Irr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3600" dirty="0" smtClean="0"/>
                        <a:t>65%</a:t>
                      </a:r>
                    </a:p>
                    <a:p>
                      <a:pPr algn="ctr"/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</a:t>
                      </a:r>
                      <a:r>
                        <a:rPr lang="en-US" dirty="0" err="1" smtClean="0"/>
                        <a:t>Irr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Organic (Cert) Non-</a:t>
                      </a:r>
                      <a:r>
                        <a:rPr lang="en-US" dirty="0" err="1" smtClean="0"/>
                        <a:t>Irr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Organic (Trans)</a:t>
                      </a:r>
                      <a:r>
                        <a:rPr lang="en-US" baseline="0" dirty="0" smtClean="0"/>
                        <a:t> Non-</a:t>
                      </a:r>
                      <a:r>
                        <a:rPr lang="en-US" baseline="0" dirty="0" err="1" smtClean="0"/>
                        <a:t>Irr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75%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Spr</a:t>
                      </a:r>
                      <a:r>
                        <a:rPr lang="en-US" dirty="0" smtClean="0"/>
                        <a:t> Small Kabuli Chickpeas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Irr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Organic (Cert) </a:t>
                      </a:r>
                      <a:r>
                        <a:rPr lang="en-US" dirty="0" err="1" smtClean="0"/>
                        <a:t>Irr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Organic (Trans) </a:t>
                      </a:r>
                      <a:r>
                        <a:rPr lang="en-US" dirty="0" err="1" smtClean="0"/>
                        <a:t>Irr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60%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</a:t>
                      </a:r>
                      <a:r>
                        <a:rPr lang="en-US" dirty="0" err="1" smtClean="0"/>
                        <a:t>Irr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Organic (Cert)</a:t>
                      </a:r>
                      <a:r>
                        <a:rPr lang="en-US" baseline="0" dirty="0" smtClean="0"/>
                        <a:t> Non-</a:t>
                      </a:r>
                      <a:r>
                        <a:rPr lang="en-US" baseline="0" dirty="0" err="1" smtClean="0"/>
                        <a:t>Irr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Organic (Trans) Non-</a:t>
                      </a:r>
                      <a:r>
                        <a:rPr lang="en-US" baseline="0" dirty="0" err="1" smtClean="0"/>
                        <a:t>Irr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70%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NAAF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30" y="6126163"/>
            <a:ext cx="903723" cy="5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7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solidFill>
              <a:srgbClr val="456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867358"/>
            <a:ext cx="8229600" cy="6016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400" b="1" dirty="0" smtClean="0">
                <a:latin typeface="Tahoma"/>
                <a:cs typeface="Tahoma"/>
              </a:rPr>
              <a:t/>
            </a:r>
            <a:br>
              <a:rPr lang="en-US" sz="3400" b="1" dirty="0" smtClean="0">
                <a:latin typeface="Tahoma"/>
                <a:cs typeface="Tahoma"/>
              </a:rPr>
            </a:br>
            <a:r>
              <a:rPr lang="en-US" sz="3400" b="1" dirty="0" smtClean="0">
                <a:latin typeface="Tahoma"/>
                <a:cs typeface="Tahoma"/>
              </a:rPr>
              <a:t>Separate Coverage Level by Practice</a:t>
            </a:r>
            <a:br>
              <a:rPr lang="en-US" sz="3400" b="1" dirty="0" smtClean="0">
                <a:latin typeface="Tahoma"/>
                <a:cs typeface="Tahoma"/>
              </a:rPr>
            </a:br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endParaRPr lang="en-US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356441"/>
              </p:ext>
            </p:extLst>
          </p:nvPr>
        </p:nvGraphicFramePr>
        <p:xfrm>
          <a:off x="457200" y="1221920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Apple Type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Practice(s)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Coverage Level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Processing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Irr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65%</a:t>
                      </a:r>
                    </a:p>
                    <a:p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Processing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Non-</a:t>
                      </a:r>
                      <a:r>
                        <a:rPr lang="en-US" sz="2000" dirty="0" err="1" smtClean="0"/>
                        <a:t>Irr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70%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Fresh Type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Irr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70%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Fresh Type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Non-</a:t>
                      </a:r>
                      <a:r>
                        <a:rPr lang="en-US" sz="2000" dirty="0" err="1" smtClean="0"/>
                        <a:t>Irr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75%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NAAF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30" y="6126163"/>
            <a:ext cx="903723" cy="5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2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solidFill>
              <a:srgbClr val="456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AAF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30" y="6126163"/>
            <a:ext cx="903723" cy="59362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ahoma"/>
                <a:cs typeface="Tahoma"/>
              </a:rPr>
              <a:t>If allowed by the actuarial documents and crop provisions</a:t>
            </a:r>
          </a:p>
          <a:p>
            <a:r>
              <a:rPr lang="en-US" dirty="0" smtClean="0">
                <a:latin typeface="Tahoma"/>
                <a:cs typeface="Tahoma"/>
              </a:rPr>
              <a:t>Must separately meet the requirements for each enterprise unit</a:t>
            </a:r>
          </a:p>
          <a:p>
            <a:r>
              <a:rPr lang="en-US" dirty="0" smtClean="0">
                <a:latin typeface="Tahoma"/>
                <a:cs typeface="Tahoma"/>
              </a:rPr>
              <a:t>Only available for on additional coverage policies for crops:</a:t>
            </a:r>
          </a:p>
          <a:p>
            <a:pPr lvl="1"/>
            <a:r>
              <a:rPr lang="en-US" dirty="0" smtClean="0">
                <a:latin typeface="Tahoma"/>
                <a:cs typeface="Tahoma"/>
              </a:rPr>
              <a:t>For which revenue protection is available regardless of whether YP or RP is elected</a:t>
            </a:r>
          </a:p>
          <a:p>
            <a:pPr lvl="1"/>
            <a:r>
              <a:rPr lang="en-US" dirty="0" smtClean="0">
                <a:latin typeface="Tahoma"/>
                <a:cs typeface="Tahoma"/>
              </a:rPr>
              <a:t>For which RP is not available if authorized by special provisions</a:t>
            </a:r>
          </a:p>
          <a:p>
            <a:pPr lvl="1"/>
            <a:r>
              <a:rPr lang="en-US" dirty="0" smtClean="0">
                <a:latin typeface="Tahoma"/>
                <a:cs typeface="Tahoma"/>
              </a:rPr>
              <a:t>If show as an authorized unit structure in</a:t>
            </a:r>
            <a:br>
              <a:rPr lang="en-US" dirty="0" smtClean="0">
                <a:latin typeface="Tahoma"/>
                <a:cs typeface="Tahoma"/>
              </a:rPr>
            </a:br>
            <a:r>
              <a:rPr lang="en-US" dirty="0" smtClean="0">
                <a:latin typeface="Tahoma"/>
                <a:cs typeface="Tahoma"/>
              </a:rPr>
              <a:t>the actuarial documents</a:t>
            </a:r>
          </a:p>
          <a:p>
            <a:endParaRPr lang="en-US" dirty="0">
              <a:latin typeface="Tahoma"/>
              <a:cs typeface="Tahoma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380999"/>
            <a:ext cx="8229600" cy="6016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Enterprise Units by Practice 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13741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solidFill>
              <a:srgbClr val="456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AAF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30" y="6126163"/>
            <a:ext cx="903723" cy="59362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ahoma"/>
                <a:cs typeface="Tahoma"/>
              </a:rPr>
              <a:t>Each </a:t>
            </a:r>
            <a:r>
              <a:rPr lang="en-US" dirty="0" err="1" smtClean="0">
                <a:latin typeface="Tahoma"/>
                <a:cs typeface="Tahoma"/>
              </a:rPr>
              <a:t>Irr</a:t>
            </a:r>
            <a:r>
              <a:rPr lang="en-US" dirty="0" smtClean="0">
                <a:latin typeface="Tahoma"/>
                <a:cs typeface="Tahoma"/>
              </a:rPr>
              <a:t>/Non-</a:t>
            </a:r>
            <a:r>
              <a:rPr lang="en-US" dirty="0" err="1" smtClean="0">
                <a:latin typeface="Tahoma"/>
                <a:cs typeface="Tahoma"/>
              </a:rPr>
              <a:t>Irr</a:t>
            </a:r>
            <a:r>
              <a:rPr lang="en-US" dirty="0" smtClean="0">
                <a:latin typeface="Tahoma"/>
                <a:cs typeface="Tahoma"/>
              </a:rPr>
              <a:t> EU must meet existing EU requirements: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Tahoma"/>
                <a:cs typeface="Tahoma"/>
              </a:rPr>
              <a:t>Planted acres of at least 20 acres or 20% of insured crop acreage in 2+ legal descriptions or units (can aggregate if needed)</a:t>
            </a:r>
          </a:p>
          <a:p>
            <a:pPr lvl="2"/>
            <a:r>
              <a:rPr lang="en-US" dirty="0" smtClean="0">
                <a:latin typeface="Tahoma"/>
                <a:cs typeface="Tahoma"/>
              </a:rPr>
              <a:t>Sections, section equivalents &amp;/or Farm Numbers (used as the basis for optional units)</a:t>
            </a:r>
          </a:p>
          <a:p>
            <a:pPr lvl="2"/>
            <a:r>
              <a:rPr lang="en-US" dirty="0" smtClean="0">
                <a:latin typeface="Tahoma"/>
                <a:cs typeface="Tahoma"/>
              </a:rPr>
              <a:t>Units as established by WUA (written unit agreement) or UDO (unit division option) or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Tahoma"/>
                <a:cs typeface="Tahoma"/>
              </a:rPr>
              <a:t>At least 660 planted acres in one section/section equivalent/ Farm Number (basis for optional units)</a:t>
            </a:r>
          </a:p>
          <a:p>
            <a:r>
              <a:rPr lang="en-US" dirty="0" smtClean="0">
                <a:latin typeface="Tahoma"/>
                <a:cs typeface="Tahoma"/>
              </a:rPr>
              <a:t>Must plant crop with a clear &amp; discernable break in the planting pattern at </a:t>
            </a:r>
            <a:r>
              <a:rPr lang="en-US" dirty="0" err="1" smtClean="0">
                <a:latin typeface="Tahoma"/>
                <a:cs typeface="Tahoma"/>
              </a:rPr>
              <a:t>Irr</a:t>
            </a:r>
            <a:r>
              <a:rPr lang="en-US" dirty="0" smtClean="0">
                <a:latin typeface="Tahoma"/>
                <a:cs typeface="Tahoma"/>
              </a:rPr>
              <a:t>/Non-</a:t>
            </a:r>
            <a:r>
              <a:rPr lang="en-US" dirty="0" err="1" smtClean="0">
                <a:latin typeface="Tahoma"/>
                <a:cs typeface="Tahoma"/>
              </a:rPr>
              <a:t>Irr</a:t>
            </a:r>
            <a:r>
              <a:rPr lang="en-US" dirty="0" smtClean="0">
                <a:latin typeface="Tahoma"/>
                <a:cs typeface="Tahoma"/>
              </a:rPr>
              <a:t> boundaries to qualify for separate EUs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380999"/>
            <a:ext cx="8229600" cy="6016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Enterprise Units by Practice 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2691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solidFill>
              <a:srgbClr val="456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AAF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30" y="6126163"/>
            <a:ext cx="903723" cy="59362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ahoma"/>
                <a:cs typeface="Tahoma"/>
              </a:rPr>
              <a:t>Question:  Am I allowed to have EU for my </a:t>
            </a:r>
            <a:r>
              <a:rPr lang="en-US" dirty="0" err="1" smtClean="0">
                <a:latin typeface="Tahoma"/>
                <a:cs typeface="Tahoma"/>
              </a:rPr>
              <a:t>Irr</a:t>
            </a:r>
            <a:r>
              <a:rPr lang="en-US" dirty="0" smtClean="0">
                <a:latin typeface="Tahoma"/>
                <a:cs typeface="Tahoma"/>
              </a:rPr>
              <a:t> acreage and basic or optional unit on my Non-</a:t>
            </a:r>
            <a:r>
              <a:rPr lang="en-US" dirty="0" err="1" smtClean="0">
                <a:latin typeface="Tahoma"/>
                <a:cs typeface="Tahoma"/>
              </a:rPr>
              <a:t>Irr</a:t>
            </a:r>
            <a:r>
              <a:rPr lang="en-US" dirty="0" smtClean="0">
                <a:latin typeface="Tahoma"/>
                <a:cs typeface="Tahoma"/>
              </a:rPr>
              <a:t> acreage</a:t>
            </a:r>
          </a:p>
          <a:p>
            <a:r>
              <a:rPr lang="en-US" dirty="0" smtClean="0">
                <a:latin typeface="Tahoma"/>
                <a:cs typeface="Tahoma"/>
              </a:rPr>
              <a:t>Answer:  No, you may only elect to have separate EU for both your </a:t>
            </a:r>
            <a:r>
              <a:rPr lang="en-US" dirty="0" err="1" smtClean="0">
                <a:latin typeface="Tahoma"/>
                <a:cs typeface="Tahoma"/>
              </a:rPr>
              <a:t>Irr</a:t>
            </a:r>
            <a:r>
              <a:rPr lang="en-US" dirty="0" smtClean="0">
                <a:latin typeface="Tahoma"/>
                <a:cs typeface="Tahoma"/>
              </a:rPr>
              <a:t> and Non-</a:t>
            </a:r>
            <a:r>
              <a:rPr lang="en-US" dirty="0" err="1" smtClean="0">
                <a:latin typeface="Tahoma"/>
                <a:cs typeface="Tahoma"/>
              </a:rPr>
              <a:t>Irr</a:t>
            </a:r>
            <a:r>
              <a:rPr lang="en-US" dirty="0" smtClean="0">
                <a:latin typeface="Tahoma"/>
                <a:cs typeface="Tahoma"/>
              </a:rPr>
              <a:t> acreage and each must independently qualify as an EU</a:t>
            </a:r>
          </a:p>
          <a:p>
            <a:r>
              <a:rPr lang="en-US" dirty="0" smtClean="0">
                <a:latin typeface="Tahoma"/>
                <a:cs typeface="Tahoma"/>
              </a:rPr>
              <a:t>Question:  If I do not qualify for separate EU on </a:t>
            </a:r>
            <a:r>
              <a:rPr lang="en-US" dirty="0" err="1" smtClean="0">
                <a:latin typeface="Tahoma"/>
                <a:cs typeface="Tahoma"/>
              </a:rPr>
              <a:t>Irr</a:t>
            </a:r>
            <a:r>
              <a:rPr lang="en-US" dirty="0" smtClean="0">
                <a:latin typeface="Tahoma"/>
                <a:cs typeface="Tahoma"/>
              </a:rPr>
              <a:t> and Non-</a:t>
            </a:r>
            <a:r>
              <a:rPr lang="en-US" dirty="0" err="1" smtClean="0">
                <a:latin typeface="Tahoma"/>
                <a:cs typeface="Tahoma"/>
              </a:rPr>
              <a:t>Irr</a:t>
            </a:r>
            <a:r>
              <a:rPr lang="en-US" dirty="0" smtClean="0">
                <a:latin typeface="Tahoma"/>
                <a:cs typeface="Tahoma"/>
              </a:rPr>
              <a:t> acres, can I still have one EU?</a:t>
            </a:r>
          </a:p>
          <a:p>
            <a:r>
              <a:rPr lang="en-US" dirty="0" smtClean="0">
                <a:latin typeface="Tahoma"/>
                <a:cs typeface="Tahoma"/>
              </a:rPr>
              <a:t>Answer:  Yes but …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380999"/>
            <a:ext cx="8229600" cy="6016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Enterprise Units by Practice 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6566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solidFill>
              <a:srgbClr val="456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AAF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30" y="6126163"/>
            <a:ext cx="903723" cy="59362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8364" y="1035027"/>
            <a:ext cx="8468436" cy="5307298"/>
          </a:xfrm>
        </p:spPr>
        <p:txBody>
          <a:bodyPr>
            <a:noAutofit/>
          </a:bodyPr>
          <a:lstStyle/>
          <a:p>
            <a:pPr lvl="1"/>
            <a:r>
              <a:rPr lang="en-US" sz="2400" dirty="0">
                <a:latin typeface="Tahoma"/>
                <a:cs typeface="Tahoma"/>
              </a:rPr>
              <a:t>Adjustment in APH insurable yields</a:t>
            </a:r>
          </a:p>
          <a:p>
            <a:pPr lvl="2"/>
            <a:r>
              <a:rPr lang="en-US" sz="1800" dirty="0">
                <a:latin typeface="Tahoma"/>
                <a:cs typeface="Tahoma"/>
              </a:rPr>
              <a:t>Producer may opt to exclude any year from APH if yield in county in that year is less than 50% of ten-year county average; Also applies to contiguous counties and allows for the separation of irrigated and non-irrigated acres</a:t>
            </a:r>
          </a:p>
          <a:p>
            <a:pPr lvl="1"/>
            <a:r>
              <a:rPr lang="en-US" sz="2400" dirty="0" smtClean="0">
                <a:latin typeface="Tahoma"/>
                <a:cs typeface="Tahoma"/>
              </a:rPr>
              <a:t>Studies </a:t>
            </a:r>
            <a:r>
              <a:rPr lang="en-US" sz="2400" dirty="0">
                <a:latin typeface="Tahoma"/>
                <a:cs typeface="Tahoma"/>
              </a:rPr>
              <a:t>or policies are also required on </a:t>
            </a:r>
            <a:r>
              <a:rPr lang="en-US" sz="2400" dirty="0" smtClean="0">
                <a:latin typeface="Tahoma"/>
                <a:cs typeface="Tahoma"/>
              </a:rPr>
              <a:t>insuring:</a:t>
            </a:r>
          </a:p>
          <a:p>
            <a:pPr lvl="2"/>
            <a:r>
              <a:rPr lang="en-US" sz="1800" dirty="0" smtClean="0">
                <a:latin typeface="Tahoma"/>
                <a:cs typeface="Tahoma"/>
              </a:rPr>
              <a:t>Specialty </a:t>
            </a:r>
            <a:r>
              <a:rPr lang="en-US" sz="1800" dirty="0">
                <a:latin typeface="Tahoma"/>
                <a:cs typeface="Tahoma"/>
              </a:rPr>
              <a:t>crop producers for food safety and contamination-related losses, </a:t>
            </a:r>
            <a:endParaRPr lang="en-US" sz="1800" dirty="0" smtClean="0">
              <a:latin typeface="Tahoma"/>
              <a:cs typeface="Tahoma"/>
            </a:endParaRPr>
          </a:p>
          <a:p>
            <a:pPr lvl="2"/>
            <a:r>
              <a:rPr lang="en-US" sz="1800" dirty="0" smtClean="0">
                <a:latin typeface="Tahoma"/>
                <a:cs typeface="Tahoma"/>
              </a:rPr>
              <a:t>Swine </a:t>
            </a:r>
            <a:r>
              <a:rPr lang="en-US" sz="1800" dirty="0">
                <a:latin typeface="Tahoma"/>
                <a:cs typeface="Tahoma"/>
              </a:rPr>
              <a:t>producers for a catastrophic disease event, </a:t>
            </a:r>
            <a:endParaRPr lang="en-US" sz="1800" dirty="0" smtClean="0">
              <a:latin typeface="Tahoma"/>
              <a:cs typeface="Tahoma"/>
            </a:endParaRPr>
          </a:p>
          <a:p>
            <a:pPr lvl="2"/>
            <a:r>
              <a:rPr lang="en-US" sz="1800" dirty="0" smtClean="0">
                <a:latin typeface="Tahoma"/>
                <a:cs typeface="Tahoma"/>
              </a:rPr>
              <a:t>Producers </a:t>
            </a:r>
            <a:r>
              <a:rPr lang="en-US" sz="1800" dirty="0">
                <a:latin typeface="Tahoma"/>
                <a:cs typeface="Tahoma"/>
              </a:rPr>
              <a:t>of catfish against reduction in the margin between the market prices and production costs, </a:t>
            </a:r>
            <a:endParaRPr lang="en-US" sz="1800" dirty="0" smtClean="0">
              <a:latin typeface="Tahoma"/>
              <a:cs typeface="Tahoma"/>
            </a:endParaRPr>
          </a:p>
          <a:p>
            <a:pPr lvl="2"/>
            <a:r>
              <a:rPr lang="en-US" sz="1800" dirty="0" smtClean="0">
                <a:latin typeface="Tahoma"/>
                <a:cs typeface="Tahoma"/>
              </a:rPr>
              <a:t>Commercial </a:t>
            </a:r>
            <a:r>
              <a:rPr lang="en-US" sz="1800" dirty="0">
                <a:latin typeface="Tahoma"/>
                <a:cs typeface="Tahoma"/>
              </a:rPr>
              <a:t>poultry production against business disruptions caused by integrator bankruptcy, </a:t>
            </a:r>
          </a:p>
          <a:p>
            <a:pPr lvl="2"/>
            <a:r>
              <a:rPr lang="en-US" sz="1800" dirty="0" smtClean="0">
                <a:latin typeface="Tahoma"/>
                <a:cs typeface="Tahoma"/>
              </a:rPr>
              <a:t>poultry </a:t>
            </a:r>
            <a:r>
              <a:rPr lang="en-US" sz="1800" dirty="0">
                <a:latin typeface="Tahoma"/>
                <a:cs typeface="Tahoma"/>
              </a:rPr>
              <a:t>producers for a catastrophic </a:t>
            </a:r>
            <a:r>
              <a:rPr lang="en-US" sz="1800" dirty="0" smtClean="0">
                <a:latin typeface="Tahoma"/>
                <a:cs typeface="Tahoma"/>
              </a:rPr>
              <a:t>event,</a:t>
            </a:r>
          </a:p>
          <a:p>
            <a:pPr lvl="2"/>
            <a:r>
              <a:rPr lang="en-US" sz="1800" dirty="0" smtClean="0">
                <a:latin typeface="Tahoma"/>
                <a:cs typeface="Tahoma"/>
              </a:rPr>
              <a:t>Producers </a:t>
            </a:r>
            <a:r>
              <a:rPr lang="en-US" sz="1800" dirty="0">
                <a:latin typeface="Tahoma"/>
                <a:cs typeface="Tahoma"/>
              </a:rPr>
              <a:t>of biomass sorghum or sweet sorghum grown as feedstock for renewable </a:t>
            </a:r>
            <a:r>
              <a:rPr lang="en-US" sz="1800" dirty="0" smtClean="0">
                <a:latin typeface="Tahoma"/>
                <a:cs typeface="Tahoma"/>
              </a:rPr>
              <a:t>energy,</a:t>
            </a:r>
          </a:p>
          <a:p>
            <a:pPr lvl="2"/>
            <a:r>
              <a:rPr lang="en-US" sz="1800" dirty="0" smtClean="0">
                <a:latin typeface="Tahoma"/>
                <a:cs typeface="Tahoma"/>
              </a:rPr>
              <a:t>Alfalfa </a:t>
            </a:r>
            <a:r>
              <a:rPr lang="en-US" sz="1800" dirty="0">
                <a:latin typeface="Tahoma"/>
                <a:cs typeface="Tahoma"/>
              </a:rPr>
              <a:t>crop </a:t>
            </a:r>
            <a:r>
              <a:rPr lang="en-US" sz="1800" dirty="0" smtClean="0">
                <a:latin typeface="Tahoma"/>
                <a:cs typeface="Tahoma"/>
              </a:rPr>
              <a:t>insurance.</a:t>
            </a:r>
          </a:p>
          <a:p>
            <a:pPr lvl="2"/>
            <a:r>
              <a:rPr lang="en-US" sz="1800" dirty="0" smtClean="0">
                <a:latin typeface="Tahoma"/>
                <a:cs typeface="Tahoma"/>
              </a:rPr>
              <a:t>Whole </a:t>
            </a:r>
            <a:r>
              <a:rPr lang="en-US" sz="1800" dirty="0">
                <a:latin typeface="Tahoma"/>
                <a:cs typeface="Tahoma"/>
              </a:rPr>
              <a:t>farm diversified risk management insurance plan</a:t>
            </a:r>
          </a:p>
          <a:p>
            <a:endParaRPr lang="en-US" sz="2400" dirty="0">
              <a:latin typeface="Tahoma"/>
              <a:cs typeface="Tahoma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152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Title XI Crop Insurance </a:t>
            </a:r>
            <a:endParaRPr lang="en-US" sz="3600" b="1" dirty="0">
              <a:solidFill>
                <a:srgbClr val="0000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472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solidFill>
              <a:srgbClr val="456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AAF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30" y="6126163"/>
            <a:ext cx="903723" cy="593622"/>
          </a:xfrm>
          <a:prstGeom prst="rect">
            <a:avLst/>
          </a:prstGeom>
        </p:spPr>
      </p:pic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283749" y="234108"/>
            <a:ext cx="8578707" cy="868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3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Supplemental Coverage Option (SCO)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533400" y="1269242"/>
            <a:ext cx="8153400" cy="4826757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962C1E"/>
              </a:buClr>
            </a:pPr>
            <a:r>
              <a:rPr lang="en-US" sz="2800" dirty="0" smtClean="0">
                <a:latin typeface="Tahoma"/>
                <a:cs typeface="Tahoma"/>
              </a:rPr>
              <a:t>RMA delivered beginning in 2015. </a:t>
            </a:r>
          </a:p>
          <a:p>
            <a:pPr>
              <a:buClr>
                <a:srgbClr val="962C1E"/>
              </a:buClr>
            </a:pPr>
            <a:r>
              <a:rPr lang="en-US" sz="2800" dirty="0" smtClean="0">
                <a:latin typeface="Tahoma"/>
                <a:cs typeface="Tahoma"/>
              </a:rPr>
              <a:t>65% </a:t>
            </a:r>
            <a:r>
              <a:rPr lang="en-US" sz="2800" dirty="0">
                <a:latin typeface="Tahoma"/>
                <a:cs typeface="Tahoma"/>
              </a:rPr>
              <a:t>premium subsidy. </a:t>
            </a:r>
            <a:endParaRPr lang="en-US" sz="2800" dirty="0" smtClean="0">
              <a:latin typeface="Tahoma"/>
              <a:cs typeface="Tahoma"/>
            </a:endParaRPr>
          </a:p>
          <a:p>
            <a:pPr>
              <a:buClr>
                <a:srgbClr val="962C1E"/>
              </a:buClr>
            </a:pPr>
            <a:r>
              <a:rPr lang="en-US" sz="2800" dirty="0" smtClean="0">
                <a:latin typeface="Tahoma"/>
                <a:cs typeface="Tahoma"/>
              </a:rPr>
              <a:t>No </a:t>
            </a:r>
            <a:r>
              <a:rPr lang="en-US" sz="2800" dirty="0">
                <a:latin typeface="Tahoma"/>
                <a:cs typeface="Tahoma"/>
              </a:rPr>
              <a:t>payment limit</a:t>
            </a:r>
            <a:r>
              <a:rPr lang="en-US" sz="2800" dirty="0" smtClean="0">
                <a:latin typeface="Tahoma"/>
                <a:cs typeface="Tahoma"/>
              </a:rPr>
              <a:t>.</a:t>
            </a:r>
          </a:p>
          <a:p>
            <a:pPr>
              <a:buClr>
                <a:srgbClr val="962C1E"/>
              </a:buClr>
            </a:pPr>
            <a:r>
              <a:rPr lang="en-US" sz="2800" dirty="0" smtClean="0">
                <a:latin typeface="Tahoma"/>
                <a:cs typeface="Tahoma"/>
              </a:rPr>
              <a:t>Top coverage of 86% coverage</a:t>
            </a:r>
            <a:endParaRPr lang="en-US" sz="2800" dirty="0">
              <a:latin typeface="Tahoma"/>
              <a:cs typeface="Tahoma"/>
            </a:endParaRPr>
          </a:p>
          <a:p>
            <a:pPr>
              <a:buClr>
                <a:srgbClr val="962C1E"/>
              </a:buClr>
            </a:pPr>
            <a:r>
              <a:rPr lang="en-US" sz="2800" dirty="0" smtClean="0">
                <a:latin typeface="Tahoma"/>
                <a:cs typeface="Tahoma"/>
              </a:rPr>
              <a:t>County-level optional endorsement for crop insurance policies.</a:t>
            </a:r>
          </a:p>
          <a:p>
            <a:pPr lvl="1">
              <a:buClr>
                <a:srgbClr val="962C1E"/>
              </a:buClr>
            </a:pPr>
            <a:r>
              <a:rPr lang="en-US" sz="2600" dirty="0" smtClean="0">
                <a:latin typeface="Tahoma"/>
                <a:cs typeface="Tahoma"/>
              </a:rPr>
              <a:t>“Tops up” crop insurance to cover deductible.</a:t>
            </a:r>
          </a:p>
          <a:p>
            <a:pPr lvl="1">
              <a:buClr>
                <a:srgbClr val="962C1E"/>
              </a:buClr>
            </a:pPr>
            <a:r>
              <a:rPr lang="en-US" sz="2600" dirty="0" smtClean="0">
                <a:latin typeface="Tahoma"/>
                <a:cs typeface="Tahoma"/>
              </a:rPr>
              <a:t>Yield or revenue triggered depending on underlying crop insurance policy.</a:t>
            </a:r>
          </a:p>
          <a:p>
            <a:pPr lvl="1">
              <a:buClr>
                <a:srgbClr val="962C1E"/>
              </a:buClr>
            </a:pPr>
            <a:r>
              <a:rPr lang="en-US" sz="2600" dirty="0" smtClean="0">
                <a:latin typeface="Tahoma"/>
                <a:cs typeface="Tahoma"/>
              </a:rPr>
              <a:t>Expected county yield = GRP trend yield. Expected revenue = GRP trend yield x crop insurance base price.</a:t>
            </a:r>
          </a:p>
          <a:p>
            <a:pPr lvl="1">
              <a:buClr>
                <a:srgbClr val="962C1E"/>
              </a:buClr>
            </a:pPr>
            <a:r>
              <a:rPr lang="en-US" sz="2600" dirty="0" smtClean="0">
                <a:latin typeface="Tahoma"/>
                <a:cs typeface="Tahoma"/>
              </a:rPr>
              <a:t>Actual county yield = County yield. </a:t>
            </a:r>
            <a:r>
              <a:rPr lang="en-US" sz="2600" dirty="0">
                <a:latin typeface="Tahoma"/>
                <a:cs typeface="Tahoma"/>
              </a:rPr>
              <a:t>A</a:t>
            </a:r>
            <a:r>
              <a:rPr lang="en-US" sz="2600" dirty="0" smtClean="0">
                <a:latin typeface="Tahoma"/>
                <a:cs typeface="Tahoma"/>
              </a:rPr>
              <a:t>ctual revenue = county yield x crop insurance harvest price.</a:t>
            </a:r>
          </a:p>
          <a:p>
            <a:pPr lvl="1">
              <a:buClr>
                <a:srgbClr val="962C1E"/>
              </a:buClr>
            </a:pPr>
            <a:r>
              <a:rPr lang="en-US" sz="2600" dirty="0" smtClean="0">
                <a:latin typeface="Tahoma"/>
                <a:cs typeface="Tahoma"/>
              </a:rPr>
              <a:t>Coverage ceases at coverage level for underlying insurance policy.</a:t>
            </a:r>
          </a:p>
          <a:p>
            <a:pPr lvl="0"/>
            <a:r>
              <a:rPr lang="en-US" sz="2800" dirty="0" smtClean="0">
                <a:latin typeface="Tahoma"/>
                <a:cs typeface="Tahoma"/>
              </a:rPr>
              <a:t>May purchase STAX </a:t>
            </a:r>
            <a:r>
              <a:rPr lang="en-US" sz="2800" dirty="0">
                <a:latin typeface="Tahoma"/>
                <a:cs typeface="Tahoma"/>
              </a:rPr>
              <a:t>a</a:t>
            </a:r>
            <a:r>
              <a:rPr lang="en-US" sz="2800" dirty="0" smtClean="0">
                <a:latin typeface="Tahoma"/>
                <a:cs typeface="Tahoma"/>
              </a:rPr>
              <a:t>nd SCO, but not on same acres.</a:t>
            </a:r>
            <a:r>
              <a:rPr lang="en-US" dirty="0">
                <a:latin typeface="Tahoma"/>
                <a:cs typeface="Tahoma"/>
              </a:rPr>
              <a:t> </a:t>
            </a:r>
            <a:endParaRPr lang="en-US" dirty="0" smtClean="0">
              <a:latin typeface="Tahoma"/>
              <a:cs typeface="Tahoma"/>
            </a:endParaRPr>
          </a:p>
          <a:p>
            <a:pPr lvl="0"/>
            <a:r>
              <a:rPr lang="en-US" sz="2600" dirty="0" smtClean="0">
                <a:latin typeface="Tahoma"/>
                <a:cs typeface="Tahoma"/>
              </a:rPr>
              <a:t>Must </a:t>
            </a:r>
            <a:r>
              <a:rPr lang="en-US" sz="2600" dirty="0">
                <a:latin typeface="Tahoma"/>
                <a:cs typeface="Tahoma"/>
              </a:rPr>
              <a:t>purchase underlying insurance </a:t>
            </a:r>
            <a:r>
              <a:rPr lang="en-US" sz="2600" dirty="0" smtClean="0">
                <a:latin typeface="Tahoma"/>
                <a:cs typeface="Tahoma"/>
              </a:rPr>
              <a:t>policy</a:t>
            </a:r>
            <a:endParaRPr lang="en-US" sz="21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472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solidFill>
              <a:srgbClr val="456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AAF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30" y="6126163"/>
            <a:ext cx="903723" cy="593622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070371"/>
              </p:ext>
            </p:extLst>
          </p:nvPr>
        </p:nvGraphicFramePr>
        <p:xfrm>
          <a:off x="685800" y="1902860"/>
          <a:ext cx="8077200" cy="411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9396" y="349120"/>
            <a:ext cx="8227404" cy="1554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Crop Insurance had grown by five-fold 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</a:rPr>
              <a:t/>
            </a:r>
            <a:br>
              <a:rPr lang="en-US" sz="3600" b="1" dirty="0" smtClean="0">
                <a:solidFill>
                  <a:srgbClr val="000000"/>
                </a:solidFill>
              </a:rPr>
            </a:br>
            <a:endParaRPr lang="en-US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3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solidFill>
              <a:srgbClr val="456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AAF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30" y="6126163"/>
            <a:ext cx="903723" cy="593622"/>
          </a:xfrm>
          <a:prstGeom prst="rect">
            <a:avLst/>
          </a:prstGeom>
        </p:spPr>
      </p:pic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283749" y="234108"/>
            <a:ext cx="8578707" cy="868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3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Supplemental Coverage Option (SCO)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533400" y="1269242"/>
            <a:ext cx="8153400" cy="4826757"/>
          </a:xfrm>
        </p:spPr>
        <p:txBody>
          <a:bodyPr>
            <a:normAutofit/>
          </a:bodyPr>
          <a:lstStyle/>
          <a:p>
            <a:pPr>
              <a:buClr>
                <a:srgbClr val="962C1E"/>
              </a:buClr>
            </a:pPr>
            <a:r>
              <a:rPr lang="en-US" sz="2800" dirty="0" smtClean="0">
                <a:latin typeface="Tahoma"/>
                <a:cs typeface="Tahoma"/>
              </a:rPr>
              <a:t>Question:  If SCO/STAX is purchased with a CAT underlying/companion policy, what amount will the producer be charged?</a:t>
            </a:r>
          </a:p>
          <a:p>
            <a:pPr>
              <a:buClr>
                <a:srgbClr val="962C1E"/>
              </a:buClr>
            </a:pPr>
            <a:r>
              <a:rPr lang="en-US" sz="2800" dirty="0" smtClean="0">
                <a:latin typeface="Tahoma"/>
                <a:cs typeface="Tahoma"/>
              </a:rPr>
              <a:t>Answer:  The producer will be charged a $300 admin fee for the underlying/companion policy, a $30 admin fee for SCO/STAX, and the producer portion of the total SCO/STAX premium</a:t>
            </a:r>
          </a:p>
          <a:p>
            <a:pPr lvl="1">
              <a:buClr>
                <a:srgbClr val="962C1E"/>
              </a:buClr>
            </a:pPr>
            <a:r>
              <a:rPr lang="en-US" sz="2400" dirty="0" smtClean="0">
                <a:latin typeface="Tahoma"/>
                <a:cs typeface="Tahoma"/>
              </a:rPr>
              <a:t>Note:  SCO is always considered buy-up coverage, even when paired with an underlying policy purchased at the CAT level</a:t>
            </a:r>
          </a:p>
          <a:p>
            <a:pPr>
              <a:buClr>
                <a:srgbClr val="962C1E"/>
              </a:buClr>
            </a:pPr>
            <a:endParaRPr lang="en-US" sz="21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7736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solidFill>
              <a:srgbClr val="456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barley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50" y="485859"/>
            <a:ext cx="8818603" cy="5902079"/>
          </a:xfrm>
          <a:prstGeom prst="rect">
            <a:avLst/>
          </a:prstGeom>
        </p:spPr>
      </p:pic>
      <p:pic>
        <p:nvPicPr>
          <p:cNvPr id="5" name="Picture 4" descr="NAAF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30" y="6126163"/>
            <a:ext cx="903723" cy="5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solidFill>
              <a:srgbClr val="456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or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4" y="526889"/>
            <a:ext cx="8775701" cy="5836308"/>
          </a:xfrm>
          <a:prstGeom prst="rect">
            <a:avLst/>
          </a:prstGeom>
        </p:spPr>
      </p:pic>
      <p:pic>
        <p:nvPicPr>
          <p:cNvPr id="5" name="Picture 4" descr="NAAF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30" y="6126163"/>
            <a:ext cx="903723" cy="5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7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solidFill>
              <a:srgbClr val="456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ric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6" y="561344"/>
            <a:ext cx="8715130" cy="5734303"/>
          </a:xfrm>
          <a:prstGeom prst="rect">
            <a:avLst/>
          </a:prstGeom>
        </p:spPr>
      </p:pic>
      <p:pic>
        <p:nvPicPr>
          <p:cNvPr id="5" name="Picture 4" descr="NAAF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30" y="6126163"/>
            <a:ext cx="903723" cy="5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9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solidFill>
              <a:srgbClr val="456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whea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63" y="543616"/>
            <a:ext cx="8676764" cy="5711501"/>
          </a:xfrm>
          <a:prstGeom prst="rect">
            <a:avLst/>
          </a:prstGeom>
        </p:spPr>
      </p:pic>
      <p:pic>
        <p:nvPicPr>
          <p:cNvPr id="5" name="Picture 4" descr="NAAF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30" y="6126163"/>
            <a:ext cx="903723" cy="5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0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solidFill>
              <a:srgbClr val="456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AAF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30" y="6126163"/>
            <a:ext cx="903723" cy="59362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960970"/>
              </p:ext>
            </p:extLst>
          </p:nvPr>
        </p:nvGraphicFramePr>
        <p:xfrm>
          <a:off x="341195" y="1298885"/>
          <a:ext cx="8175009" cy="491505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03460"/>
                <a:gridCol w="3799917"/>
                <a:gridCol w="942908"/>
                <a:gridCol w="942908"/>
                <a:gridCol w="942908"/>
                <a:gridCol w="942908"/>
              </a:tblGrid>
              <a:tr h="2354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Row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Calculation/value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 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 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 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</a:tr>
              <a:tr h="46196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Projected price (1/15-2/14 average for Dec corn contract)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$3.92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$3.92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$3.92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$3.92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</a:tr>
              <a:tr h="46989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APH yield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</a:tr>
              <a:tr h="23549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Crop insurance coverage level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70%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70%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70%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70%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</a:tr>
              <a:tr h="23549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Expected farm revenue (Row 1 x Row 2)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$627.20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$627.20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$627.20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$627.20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</a:tr>
              <a:tr h="23549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SCO coverage (86% − Row 3) × Row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$100.35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$100.35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$100.35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$100.35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</a:tr>
              <a:tr h="4698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Expected area-wide yield (bu.)per planted acre (higher of trend yield or 5-year moving average)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140.0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140.0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140.0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140.0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 anchor="ctr"/>
                </a:tc>
              </a:tr>
              <a:tr h="23549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Area-wide projected income (Row 1 × Row 6)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$548.80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$548.80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$548.80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$548.80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</a:tr>
              <a:tr h="23549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SCO coverage level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0.86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0.86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0.86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0.86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</a:tr>
              <a:tr h="23549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November average of December corn futures price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$3.40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$3.40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$3.40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$3.40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</a:tr>
              <a:tr h="23549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Actual area-wide yield per planted acre (bu.)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140.0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130.0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110.0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100.0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</a:tr>
              <a:tr h="46989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Area-wide realized income (Row 9 × Row 10)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$476.00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$442.00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$374.00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$340.00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</a:tr>
              <a:tr h="23549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Revenue ÷ expected revenue (Row 11 ÷ Row 7)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87%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81%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68%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62%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</a:tr>
              <a:tr h="6884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Percent shortfall as a percent of deductible %  [Row 13 ÷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(Row 8 − Row 3)  Bounded at 100%]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34%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 anchor="ctr"/>
                </a:tc>
              </a:tr>
              <a:tr h="2354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Indemnity (Row 5 × Row 14)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$34.25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$100.35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$100.35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" marR="8513" marT="8513" marB="0" anchor="ctr"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4960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ahoma"/>
                <a:cs typeface="Tahoma"/>
              </a:rPr>
              <a:t>SCO Worksheet</a:t>
            </a:r>
            <a:endParaRPr lang="en-US" sz="3600" b="1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472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solidFill>
              <a:srgbClr val="456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35482706"/>
              </p:ext>
            </p:extLst>
          </p:nvPr>
        </p:nvGraphicFramePr>
        <p:xfrm>
          <a:off x="489572" y="1323978"/>
          <a:ext cx="8197228" cy="5001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57474"/>
                <a:gridCol w="1803390"/>
                <a:gridCol w="2049307"/>
                <a:gridCol w="1311556"/>
                <a:gridCol w="1475501"/>
              </a:tblGrid>
              <a:tr h="13569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solidFill>
                            <a:schemeClr val="accent2"/>
                          </a:solidFill>
                          <a:effectLst/>
                          <a:latin typeface="Tahoma"/>
                          <a:cs typeface="Tahoma"/>
                        </a:rPr>
                        <a:t>Coverage Level</a:t>
                      </a:r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solidFill>
                            <a:schemeClr val="accent2"/>
                          </a:solidFill>
                          <a:effectLst/>
                          <a:latin typeface="Tahoma"/>
                          <a:cs typeface="Tahoma"/>
                        </a:rPr>
                        <a:t>Basic &amp; Optional </a:t>
                      </a:r>
                      <a:endParaRPr lang="en-US" sz="2000" b="1" u="none" strike="noStrike" dirty="0" smtClean="0">
                        <a:solidFill>
                          <a:schemeClr val="accent2"/>
                        </a:solidFill>
                        <a:effectLst/>
                        <a:latin typeface="Tahoma"/>
                        <a:cs typeface="Tahoma"/>
                      </a:endParaRPr>
                    </a:p>
                    <a:p>
                      <a:pPr algn="ctr" rtl="0" fontAlgn="ctr"/>
                      <a:r>
                        <a:rPr lang="en-US" sz="2000" b="1" u="none" strike="noStrike" dirty="0" smtClean="0">
                          <a:solidFill>
                            <a:schemeClr val="accent2"/>
                          </a:solidFill>
                          <a:effectLst/>
                          <a:latin typeface="Tahoma"/>
                          <a:cs typeface="Tahoma"/>
                        </a:rPr>
                        <a:t>Subsidy </a:t>
                      </a:r>
                      <a:r>
                        <a:rPr lang="en-US" sz="2000" b="1" u="none" strike="noStrike" dirty="0">
                          <a:solidFill>
                            <a:schemeClr val="accent2"/>
                          </a:solidFill>
                          <a:effectLst/>
                          <a:latin typeface="Tahoma"/>
                          <a:cs typeface="Tahoma"/>
                        </a:rPr>
                        <a:t>%</a:t>
                      </a:r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 smtClean="0">
                          <a:solidFill>
                            <a:schemeClr val="accent2"/>
                          </a:solidFill>
                          <a:effectLst/>
                          <a:latin typeface="Tahoma"/>
                          <a:cs typeface="Tahoma"/>
                        </a:rPr>
                        <a:t>Enterprise </a:t>
                      </a:r>
                      <a:r>
                        <a:rPr lang="en-US" sz="2000" b="1" u="none" strike="noStrike" dirty="0">
                          <a:solidFill>
                            <a:schemeClr val="accent2"/>
                          </a:solidFill>
                          <a:effectLst/>
                          <a:latin typeface="Tahoma"/>
                          <a:cs typeface="Tahoma"/>
                        </a:rPr>
                        <a:t>Unit Subsidy %</a:t>
                      </a:r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Tahoma"/>
                          <a:cs typeface="Tahoma"/>
                        </a:rPr>
                        <a:t>SCO Subsidy</a:t>
                      </a:r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Tahoma"/>
                          <a:cs typeface="Tahoma"/>
                        </a:rPr>
                        <a:t>STAX Subsidy %</a:t>
                      </a:r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/>
                    </a:solidFill>
                  </a:tcPr>
                </a:tc>
              </a:tr>
              <a:tr h="4555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/>
                          <a:cs typeface="Tahoma"/>
                        </a:rPr>
                        <a:t>50%</a:t>
                      </a:r>
                      <a:endParaRPr lang="en-US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67%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80%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65%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80%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4555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/>
                          <a:cs typeface="Tahoma"/>
                        </a:rPr>
                        <a:t>55%</a:t>
                      </a:r>
                      <a:endParaRPr lang="en-US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64%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80%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65%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80%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/>
                    </a:solidFill>
                  </a:tcPr>
                </a:tc>
              </a:tr>
              <a:tr h="4555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/>
                          <a:cs typeface="Tahoma"/>
                        </a:rPr>
                        <a:t>60%</a:t>
                      </a:r>
                      <a:endParaRPr lang="en-US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64%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80%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65%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80%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4555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/>
                          <a:cs typeface="Tahoma"/>
                        </a:rPr>
                        <a:t>65%</a:t>
                      </a:r>
                      <a:endParaRPr lang="en-US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59%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80%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65%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80%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/>
                    </a:solidFill>
                  </a:tcPr>
                </a:tc>
              </a:tr>
              <a:tr h="4555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/>
                          <a:cs typeface="Tahoma"/>
                        </a:rPr>
                        <a:t>70%</a:t>
                      </a:r>
                      <a:endParaRPr lang="en-US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59%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80%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65%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80%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4555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/>
                          <a:cs typeface="Tahoma"/>
                        </a:rPr>
                        <a:t>75%</a:t>
                      </a:r>
                      <a:endParaRPr lang="en-US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55%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77%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65%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80%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/>
                    </a:solidFill>
                  </a:tcPr>
                </a:tc>
              </a:tr>
              <a:tr h="4555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/>
                          <a:cs typeface="Tahoma"/>
                        </a:rPr>
                        <a:t>80%</a:t>
                      </a:r>
                      <a:endParaRPr lang="en-US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48%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68%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65%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80%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4555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/>
                          <a:cs typeface="Tahoma"/>
                        </a:rPr>
                        <a:t>85%</a:t>
                      </a:r>
                      <a:endParaRPr lang="en-US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38%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53%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65%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80%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164" marR="8164" marT="8164" marB="0"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3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Crop Insurance Choices</a:t>
            </a:r>
            <a:endParaRPr lang="en-US" sz="3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  <p:pic>
        <p:nvPicPr>
          <p:cNvPr id="5" name="Picture 4" descr="NAAF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30" y="6126163"/>
            <a:ext cx="903723" cy="5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ahoma"/>
                <a:cs typeface="Tahoma"/>
              </a:rPr>
              <a:t>Final Thoughts</a:t>
            </a:r>
            <a:endParaRPr lang="en-US" sz="4000" b="1" dirty="0">
              <a:latin typeface="Tahoma"/>
              <a:cs typeface="Tahom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Crop risk management portfolio</a:t>
            </a:r>
          </a:p>
          <a:p>
            <a:pPr lvl="1"/>
            <a:r>
              <a:rPr lang="en-US" dirty="0" smtClean="0">
                <a:latin typeface="Tahoma"/>
                <a:cs typeface="Tahoma"/>
              </a:rPr>
              <a:t>Commodity programs</a:t>
            </a:r>
          </a:p>
          <a:p>
            <a:pPr lvl="1"/>
            <a:r>
              <a:rPr lang="en-US" dirty="0" smtClean="0">
                <a:latin typeface="Tahoma"/>
                <a:cs typeface="Tahoma"/>
              </a:rPr>
              <a:t>Crop Insurance</a:t>
            </a:r>
          </a:p>
          <a:p>
            <a:pPr lvl="1"/>
            <a:r>
              <a:rPr lang="en-US" dirty="0" smtClean="0">
                <a:latin typeface="Tahoma"/>
                <a:cs typeface="Tahoma"/>
              </a:rPr>
              <a:t>Input cost</a:t>
            </a:r>
          </a:p>
          <a:p>
            <a:pPr lvl="1"/>
            <a:r>
              <a:rPr lang="en-US" dirty="0" smtClean="0">
                <a:latin typeface="Tahoma"/>
                <a:cs typeface="Tahoma"/>
              </a:rPr>
              <a:t>Finances</a:t>
            </a:r>
          </a:p>
          <a:p>
            <a:r>
              <a:rPr lang="en-US" dirty="0" smtClean="0">
                <a:latin typeface="Tahoma"/>
                <a:cs typeface="Tahoma"/>
              </a:rPr>
              <a:t>Learn about crop insurance</a:t>
            </a:r>
          </a:p>
          <a:p>
            <a:pPr lvl="1"/>
            <a:r>
              <a:rPr lang="en-US" dirty="0" smtClean="0">
                <a:latin typeface="Tahoma"/>
                <a:cs typeface="Tahoma"/>
              </a:rPr>
              <a:t>Ask about enterprise units and SCO</a:t>
            </a:r>
            <a:endParaRPr 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9552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795" y="126029"/>
            <a:ext cx="7772400" cy="7921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ahoma"/>
                <a:cs typeface="Tahoma"/>
              </a:rPr>
              <a:t>Current </a:t>
            </a:r>
            <a:r>
              <a:rPr lang="en-US" sz="3200" b="1" dirty="0" smtClean="0">
                <a:solidFill>
                  <a:srgbClr val="000000"/>
                </a:solidFill>
                <a:latin typeface="Tahoma"/>
                <a:cs typeface="Tahoma"/>
              </a:rPr>
              <a:t>Rice </a:t>
            </a:r>
            <a:r>
              <a:rPr lang="en-US" sz="3200" b="1" dirty="0">
                <a:solidFill>
                  <a:srgbClr val="000000"/>
                </a:solidFill>
                <a:latin typeface="Tahoma"/>
                <a:cs typeface="Tahoma"/>
              </a:rPr>
              <a:t>Coverage Levels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7416800" cy="5562600"/>
          </a:xfrm>
        </p:spPr>
      </p:pic>
    </p:spTree>
    <p:extLst>
      <p:ext uri="{BB962C8B-B14F-4D97-AF65-F5344CB8AC3E}">
        <p14:creationId xmlns:p14="http://schemas.microsoft.com/office/powerpoint/2010/main" val="226422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795" y="126029"/>
            <a:ext cx="7772400" cy="7921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ahoma"/>
                <a:cs typeface="Tahoma"/>
              </a:rPr>
              <a:t>Current </a:t>
            </a:r>
            <a:r>
              <a:rPr lang="en-US" sz="3200" b="1" dirty="0" smtClean="0">
                <a:solidFill>
                  <a:srgbClr val="000000"/>
                </a:solidFill>
                <a:latin typeface="Tahoma"/>
                <a:cs typeface="Tahoma"/>
              </a:rPr>
              <a:t>Cotton </a:t>
            </a:r>
            <a:r>
              <a:rPr lang="en-US" sz="3200" b="1" dirty="0">
                <a:solidFill>
                  <a:srgbClr val="000000"/>
                </a:solidFill>
                <a:latin typeface="Tahoma"/>
                <a:cs typeface="Tahoma"/>
              </a:rPr>
              <a:t>Coverage Levels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46" y="918191"/>
            <a:ext cx="7919744" cy="593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2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256" y="153048"/>
            <a:ext cx="7772400" cy="8683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ahoma"/>
                <a:cs typeface="Tahoma"/>
              </a:rPr>
              <a:t>Current Corn Coverage Levels</a:t>
            </a:r>
            <a:endParaRPr lang="en-US" sz="3200" b="1" dirty="0">
              <a:latin typeface="Tahoma"/>
              <a:cs typeface="Tahom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0"/>
            <a:ext cx="7696200" cy="5543550"/>
          </a:xfrm>
        </p:spPr>
      </p:pic>
    </p:spTree>
    <p:extLst>
      <p:ext uri="{BB962C8B-B14F-4D97-AF65-F5344CB8AC3E}">
        <p14:creationId xmlns:p14="http://schemas.microsoft.com/office/powerpoint/2010/main" val="305375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04" y="126028"/>
            <a:ext cx="7772400" cy="8683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ahoma"/>
                <a:cs typeface="Tahoma"/>
              </a:rPr>
              <a:t>Current Soybean Coverage Levels</a:t>
            </a:r>
            <a:endParaRPr lang="en-US" sz="3200" b="1" dirty="0">
              <a:latin typeface="Tahoma"/>
              <a:cs typeface="Tahom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47750"/>
            <a:ext cx="7620000" cy="5715000"/>
          </a:xfrm>
        </p:spPr>
      </p:pic>
    </p:spTree>
    <p:extLst>
      <p:ext uri="{BB962C8B-B14F-4D97-AF65-F5344CB8AC3E}">
        <p14:creationId xmlns:p14="http://schemas.microsoft.com/office/powerpoint/2010/main" val="94591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523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ahoma"/>
                <a:cs typeface="Tahoma"/>
              </a:rPr>
              <a:t>Current </a:t>
            </a:r>
            <a:r>
              <a:rPr lang="en-US" sz="3600" b="1" dirty="0" smtClean="0">
                <a:latin typeface="Tahoma"/>
                <a:cs typeface="Tahoma"/>
              </a:rPr>
              <a:t>Wheat </a:t>
            </a:r>
            <a:r>
              <a:rPr lang="en-US" sz="3600" b="1" dirty="0">
                <a:latin typeface="Tahoma"/>
                <a:cs typeface="Tahoma"/>
              </a:rPr>
              <a:t>Coverage Levels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04" y="945698"/>
            <a:ext cx="7883068" cy="591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67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020"/>
            <a:ext cx="9144000" cy="6858000"/>
          </a:xfrm>
          <a:prstGeom prst="rect">
            <a:avLst/>
          </a:prstGeom>
          <a:noFill/>
          <a:ln w="152400" cmpd="sng">
            <a:solidFill>
              <a:srgbClr val="456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AAF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30" y="6126163"/>
            <a:ext cx="903723" cy="593622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622195"/>
              </p:ext>
            </p:extLst>
          </p:nvPr>
        </p:nvGraphicFramePr>
        <p:xfrm>
          <a:off x="304800" y="104870"/>
          <a:ext cx="85344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472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solidFill>
              <a:srgbClr val="456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AAF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30" y="6126163"/>
            <a:ext cx="903723" cy="59362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/>
                <a:cs typeface="Tahoma"/>
              </a:rPr>
              <a:t>Creates two new shallow loss county triggered programs</a:t>
            </a:r>
          </a:p>
          <a:p>
            <a:pPr lvl="1"/>
            <a:r>
              <a:rPr lang="en-US" b="1" dirty="0" smtClean="0">
                <a:latin typeface="Tahoma"/>
                <a:cs typeface="Tahoma"/>
              </a:rPr>
              <a:t>Supplemental Coverage Option (SCO)</a:t>
            </a:r>
          </a:p>
          <a:p>
            <a:pPr lvl="1"/>
            <a:r>
              <a:rPr lang="en-US" b="1" dirty="0" smtClean="0">
                <a:latin typeface="Tahoma"/>
                <a:cs typeface="Tahoma"/>
              </a:rPr>
              <a:t>Stacked Income Protection Program (STAX) for cotton</a:t>
            </a:r>
          </a:p>
          <a:p>
            <a:r>
              <a:rPr lang="en-US" dirty="0">
                <a:latin typeface="Tahoma"/>
                <a:cs typeface="Tahoma"/>
              </a:rPr>
              <a:t>Conservation Compliance for crop </a:t>
            </a:r>
            <a:r>
              <a:rPr lang="en-US" dirty="0" smtClean="0">
                <a:latin typeface="Tahoma"/>
                <a:cs typeface="Tahoma"/>
              </a:rPr>
              <a:t>insurance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57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Title XI Crop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Insurance </a:t>
            </a:r>
          </a:p>
        </p:txBody>
      </p:sp>
    </p:spTree>
    <p:extLst>
      <p:ext uri="{BB962C8B-B14F-4D97-AF65-F5344CB8AC3E}">
        <p14:creationId xmlns:p14="http://schemas.microsoft.com/office/powerpoint/2010/main" val="34472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</TotalTime>
  <Words>1509</Words>
  <Application>Microsoft Macintosh PowerPoint</Application>
  <PresentationFormat>On-screen Show (4:3)</PresentationFormat>
  <Paragraphs>306</Paragraphs>
  <Slides>27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Changes to Crop Insurance</vt:lpstr>
      <vt:lpstr>Crop Insurance had grown by five-fold   </vt:lpstr>
      <vt:lpstr>Current Rice Coverage Levels</vt:lpstr>
      <vt:lpstr>Current Cotton Coverage Levels</vt:lpstr>
      <vt:lpstr>Current Corn Coverage Levels</vt:lpstr>
      <vt:lpstr>Current Soybean Coverage Levels</vt:lpstr>
      <vt:lpstr>Current Wheat Coverage Levels</vt:lpstr>
      <vt:lpstr>PowerPoint Presentation</vt:lpstr>
      <vt:lpstr>Title XI Crop Insurance </vt:lpstr>
      <vt:lpstr>Major Crop Insurance Changes</vt:lpstr>
      <vt:lpstr> Separate Coverage Level by Practice  </vt:lpstr>
      <vt:lpstr> Separate Coverage Level by Practice  </vt:lpstr>
      <vt:lpstr> Separate Coverage Level by Practice  </vt:lpstr>
      <vt:lpstr> Separate Coverage Level by Practice  </vt:lpstr>
      <vt:lpstr>Enterprise Units by Practice </vt:lpstr>
      <vt:lpstr>Enterprise Units by Practice </vt:lpstr>
      <vt:lpstr>Enterprise Units by Practice </vt:lpstr>
      <vt:lpstr>Title XI Crop Insurance </vt:lpstr>
      <vt:lpstr>Supplemental Coverage Option (SCO)</vt:lpstr>
      <vt:lpstr>Supplemental Coverage Option (SCO)</vt:lpstr>
      <vt:lpstr>PowerPoint Presentation</vt:lpstr>
      <vt:lpstr>PowerPoint Presentation</vt:lpstr>
      <vt:lpstr>PowerPoint Presentation</vt:lpstr>
      <vt:lpstr>PowerPoint Presentation</vt:lpstr>
      <vt:lpstr>SCO Worksheet</vt:lpstr>
      <vt:lpstr> Crop Insurance Choices</vt:lpstr>
      <vt:lpstr>Final Thoughts</vt:lpstr>
    </vt:vector>
  </TitlesOfParts>
  <Company>Agricultural &amp; Food Policy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Ernstes</dc:creator>
  <cp:lastModifiedBy>Joe Outlaw</cp:lastModifiedBy>
  <cp:revision>89</cp:revision>
  <dcterms:created xsi:type="dcterms:W3CDTF">2014-09-01T19:03:06Z</dcterms:created>
  <dcterms:modified xsi:type="dcterms:W3CDTF">2014-11-10T17:21:34Z</dcterms:modified>
</cp:coreProperties>
</file>