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76" r:id="rId2"/>
    <p:sldId id="753" r:id="rId3"/>
    <p:sldId id="751" r:id="rId4"/>
    <p:sldId id="759" r:id="rId5"/>
    <p:sldId id="795" r:id="rId6"/>
    <p:sldId id="754" r:id="rId7"/>
    <p:sldId id="755" r:id="rId8"/>
    <p:sldId id="798" r:id="rId9"/>
    <p:sldId id="786" r:id="rId10"/>
    <p:sldId id="761" r:id="rId11"/>
    <p:sldId id="762" r:id="rId12"/>
    <p:sldId id="763" r:id="rId13"/>
    <p:sldId id="780" r:id="rId14"/>
    <p:sldId id="764" r:id="rId15"/>
    <p:sldId id="765" r:id="rId16"/>
    <p:sldId id="777" r:id="rId17"/>
    <p:sldId id="771" r:id="rId18"/>
    <p:sldId id="772" r:id="rId19"/>
    <p:sldId id="778" r:id="rId20"/>
    <p:sldId id="773" r:id="rId21"/>
    <p:sldId id="788" r:id="rId22"/>
    <p:sldId id="793" r:id="rId23"/>
    <p:sldId id="789" r:id="rId24"/>
    <p:sldId id="790" r:id="rId25"/>
    <p:sldId id="791" r:id="rId26"/>
    <p:sldId id="792" r:id="rId27"/>
    <p:sldId id="794" r:id="rId28"/>
    <p:sldId id="797" r:id="rId29"/>
    <p:sldId id="799" r:id="rId30"/>
    <p:sldId id="7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102E-B50B-8048-B742-B33577A0036D}" type="datetime1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D607-721F-AB46-8E1A-C8A60BDA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E5A3F-1905-B741-8251-7D1D73245889}" type="datetime1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A3A8-8DAA-FC4B-A1B9-E58CA3D6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4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031D-06C2-0943-9581-E3478419CAFB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B9F4-B046-AE40-B274-6D291DB548A4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43B2-42FF-E348-A6E6-D1E0B149DBB0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EE44-F237-4E4D-A5A5-C471FD80DCE7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9EAF-7FE7-B04E-8A42-2B12A525556B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60F3-FC13-664C-87E1-FAA851CD4D5C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B850-9894-2646-9AAB-DF683E50A9C8}" type="datetime1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DF4C-AFB5-7449-A607-886952968CE0}" type="datetime1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FC0-9A8B-DA47-80C7-3949CDFC142B}" type="datetime1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01DE-02E4-6D4F-80F5-428358E5602D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F2C3-1F9A-7646-8DA6-3BCE04960F23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E785-1A34-864B-A199-6551F0B9B156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28C8-93F8-467C-B360-01F8CD0E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Preparation for Using NAAFP Decision Aid 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7244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800" dirty="0" smtClean="0">
                <a:latin typeface="Tahoma"/>
                <a:cs typeface="Tahoma"/>
              </a:rPr>
              <a:t>Information needed for the Decision Aid are available from two primary sources</a:t>
            </a:r>
          </a:p>
          <a:p>
            <a:pPr lvl="1"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FSA Reported Commodity Crop History Summary (letter from FSA to producers, August 2014)</a:t>
            </a:r>
            <a:r>
              <a:rPr lang="en-US" sz="2200" dirty="0" smtClean="0">
                <a:latin typeface="Tahoma"/>
                <a:cs typeface="Tahoma"/>
              </a:rPr>
              <a:t> </a:t>
            </a:r>
          </a:p>
          <a:p>
            <a:pPr lvl="2">
              <a:buClr>
                <a:srgbClr val="0000FF"/>
              </a:buClr>
            </a:pPr>
            <a:r>
              <a:rPr lang="en-US" dirty="0" smtClean="0">
                <a:latin typeface="Tahoma"/>
                <a:cs typeface="Tahoma"/>
              </a:rPr>
              <a:t>FSA farm number</a:t>
            </a:r>
          </a:p>
          <a:p>
            <a:pPr lvl="2">
              <a:buClr>
                <a:srgbClr val="0000FF"/>
              </a:buClr>
            </a:pPr>
            <a:r>
              <a:rPr lang="en-US" dirty="0" smtClean="0">
                <a:latin typeface="Tahoma"/>
                <a:cs typeface="Tahoma"/>
              </a:rPr>
              <a:t>Base Acres and CCP Yield for covered crops</a:t>
            </a:r>
          </a:p>
          <a:p>
            <a:pPr lvl="2">
              <a:buClr>
                <a:srgbClr val="0000FF"/>
              </a:buClr>
            </a:pPr>
            <a:r>
              <a:rPr lang="en-US" dirty="0" smtClean="0">
                <a:latin typeface="Tahoma"/>
                <a:cs typeface="Tahoma"/>
              </a:rPr>
              <a:t>Planted Acres </a:t>
            </a:r>
            <a:endParaRPr lang="en-US" dirty="0">
              <a:latin typeface="Tahoma"/>
              <a:cs typeface="Tahoma"/>
            </a:endParaRPr>
          </a:p>
          <a:p>
            <a:pPr lvl="1"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Crop Insurance Actual Production Report</a:t>
            </a:r>
          </a:p>
          <a:p>
            <a:pPr lvl="2">
              <a:buClr>
                <a:srgbClr val="0000FF"/>
              </a:buClr>
            </a:pPr>
            <a:r>
              <a:rPr lang="en-US" dirty="0" smtClean="0">
                <a:latin typeface="Tahoma"/>
                <a:cs typeface="Tahoma"/>
              </a:rPr>
              <a:t>Historical yields and planted acres</a:t>
            </a:r>
          </a:p>
          <a:p>
            <a:pPr lvl="2">
              <a:buClr>
                <a:srgbClr val="0000FF"/>
              </a:buClr>
            </a:pPr>
            <a:r>
              <a:rPr lang="en-US" dirty="0" smtClean="0">
                <a:latin typeface="Tahoma"/>
                <a:cs typeface="Tahoma"/>
              </a:rPr>
              <a:t>Ten years of yields preferred but 2008-2013 is essential  </a:t>
            </a:r>
          </a:p>
          <a:p>
            <a:pPr lvl="1">
              <a:buClr>
                <a:srgbClr val="0000FF"/>
              </a:buClr>
            </a:pPr>
            <a:endParaRPr lang="en-US" sz="2200" dirty="0" smtClean="0">
              <a:latin typeface="Tahoma"/>
              <a:cs typeface="Tahoma"/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en-US" sz="2600" dirty="0" smtClean="0">
                <a:latin typeface="Tahoma"/>
                <a:cs typeface="Tahoma"/>
              </a:rPr>
              <a:t> </a:t>
            </a:r>
            <a:endParaRPr lang="en-US" sz="2600" dirty="0">
              <a:latin typeface="Tahoma"/>
              <a:cs typeface="Tahoma"/>
            </a:endParaRPr>
          </a:p>
          <a:p>
            <a:pPr>
              <a:buClr>
                <a:srgbClr val="0000FF"/>
              </a:buClr>
            </a:pPr>
            <a:endParaRPr lang="en-US" sz="2600" dirty="0" smtClean="0"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4478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FF76-22D2-E748-8A15-3900CB6C9328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Farm with Two </a:t>
            </a:r>
            <a:r>
              <a:rPr lang="en-US" sz="3200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</a:t>
            </a:r>
            <a:r>
              <a:rPr lang="en-US" sz="32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rops and One FSA Number</a:t>
            </a:r>
            <a:endParaRPr lang="en-US" sz="32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5572"/>
            <a:ext cx="8229600" cy="57524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77000" y="2667000"/>
            <a:ext cx="1828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4C31-0EBA-B44C-9C02-5EDACFEB602A}" type="datetime1">
              <a:rPr lang="en-US" smtClean="0"/>
              <a:t>9/30/14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Yield Update Analyzer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3221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292-FF3B-234A-8DD5-104C4314C68B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Results for Yield Update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9686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750" y="5334000"/>
            <a:ext cx="9112250" cy="22098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000" dirty="0">
                <a:latin typeface="Tahoma"/>
                <a:cs typeface="Tahoma"/>
              </a:rPr>
              <a:t>P</a:t>
            </a:r>
            <a:r>
              <a:rPr lang="en-US" sz="2000" dirty="0" smtClean="0">
                <a:latin typeface="Tahoma"/>
                <a:cs typeface="Tahoma"/>
              </a:rPr>
              <a:t>roducer can print the FSA </a:t>
            </a:r>
            <a:r>
              <a:rPr lang="en-US" sz="2000" dirty="0">
                <a:latin typeface="Tahoma"/>
                <a:cs typeface="Tahoma"/>
              </a:rPr>
              <a:t>Y</a:t>
            </a:r>
            <a:r>
              <a:rPr lang="en-US" sz="2000" dirty="0" smtClean="0">
                <a:latin typeface="Tahoma"/>
                <a:cs typeface="Tahoma"/>
              </a:rPr>
              <a:t>ield Worksheet</a:t>
            </a:r>
          </a:p>
          <a:p>
            <a:pPr>
              <a:buClr>
                <a:srgbClr val="0000FF"/>
              </a:buClr>
            </a:pPr>
            <a:r>
              <a:rPr lang="en-US" sz="2000" dirty="0" smtClean="0">
                <a:latin typeface="Tahoma"/>
                <a:cs typeface="Tahoma"/>
              </a:rPr>
              <a:t>Print a separate form for each FSA number. Fill in the name and email address for contact person, farm number, historical yields, state code, and county code.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600" dirty="0" smtClean="0">
                <a:latin typeface="Tahoma"/>
                <a:cs typeface="Tahoma"/>
              </a:rPr>
              <a:t> </a:t>
            </a:r>
            <a:endParaRPr lang="en-US" sz="2600" dirty="0">
              <a:latin typeface="Tahoma"/>
              <a:cs typeface="Tahoma"/>
            </a:endParaRPr>
          </a:p>
          <a:p>
            <a:pPr>
              <a:buClr>
                <a:srgbClr val="0000FF"/>
              </a:buClr>
            </a:pPr>
            <a:endParaRPr lang="en-US" sz="2600" dirty="0" smtClean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8D66-35E9-194E-9B17-8524317206D4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Select the Base Acre Reallocation &amp; PLC/ ARC Decision Aid</a:t>
            </a:r>
            <a:endParaRPr lang="en-US" sz="32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86600" y="3581400"/>
            <a:ext cx="1752600" cy="36576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0665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705600" y="4572000"/>
            <a:ext cx="2133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F503-B2FE-4746-B43E-5C91922E0D31}" type="datetime1">
              <a:rPr lang="en-US" smtClean="0"/>
              <a:t>9/30/14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Base Reallocation Options Calculated Directly, Next Analyze their Impacts on Payments by Program</a:t>
            </a:r>
            <a:endParaRPr lang="en-US" sz="24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40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10200" y="5181600"/>
            <a:ext cx="3352800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191"/>
            <a:ext cx="9144000" cy="58907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D744-A7C7-D54D-8D7F-8936054E3BE2}" type="datetime1">
              <a:rPr lang="en-US" smtClean="0"/>
              <a:t>9/30/14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Three Choices for Testing Alternative Price Scenarios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200"/>
            <a:ext cx="9144000" cy="495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C0A0-BFE7-074F-B2CF-E6FBE3C77459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Output for Base Reallocation, PLC, ARC-IC, and ARC-CO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430"/>
            <a:ext cx="9144000" cy="39289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FD7-B979-084A-AFAC-DADC962B7535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10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Whole Farm Decision: All Crops Elect the 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S</a:t>
            </a:r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ame Program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5042"/>
            <a:ext cx="8791575" cy="53893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746-C529-F843-9B0B-8F9DBCD52230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Crop-by-Crop Results for Each Program Election Option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029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B684-FB2C-6047-95BF-E24D74C15FC4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Unfold Details to See Risk of Payments for PLC </a:t>
            </a:r>
            <a:r>
              <a:rPr lang="en-US" b="1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and ARC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752439" cy="533400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609600" y="3581400"/>
            <a:ext cx="533400" cy="1219200"/>
          </a:xfrm>
          <a:prstGeom prst="leftBrace">
            <a:avLst/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09600" y="5562600"/>
            <a:ext cx="533400" cy="1276350"/>
          </a:xfrm>
          <a:prstGeom prst="leftBrace">
            <a:avLst/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6583-4EFF-2945-B85B-38BAA246CA78}" type="datetime1">
              <a:rPr lang="en-US" smtClean="0"/>
              <a:t>9/30/14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FSA Crop History Summary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600200"/>
            <a:ext cx="9144000" cy="47320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F2E3-0311-8C4C-A48A-7295B42FFEBB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Crop-by-Crop Results for Each Program Election Option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856"/>
            <a:ext cx="9144000" cy="53327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04B2-6C32-BE4C-B623-E1864DEDBE3E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ARC/PLC+SCO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771"/>
            <a:ext cx="9144000" cy="41538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657600" y="5715000"/>
            <a:ext cx="1752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DC37-D1A0-1E40-85D8-F2A1EAB17CB2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725"/>
            <a:ext cx="9144000" cy="10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257"/>
            <a:ext cx="9144000" cy="43107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277F-0C8B-9F4D-AE2B-5931E6A464B3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10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157"/>
            <a:ext cx="9144000" cy="237344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7304-36BD-B44D-8C2D-F81B8982881A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10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178"/>
            <a:ext cx="9144000" cy="37112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D52-5C3C-4F42-9BF1-83A67068A793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10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01692"/>
            <a:ext cx="6629400" cy="535630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2298-097B-9B45-A489-4CEC5B32DB8E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70707"/>
            <a:ext cx="6280322" cy="53872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2743200" cy="5181600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2800" dirty="0" smtClean="0">
                <a:latin typeface="Tahoma"/>
                <a:cs typeface="Tahoma"/>
              </a:rPr>
              <a:t>Net revenue for the “best” combination of ARC/PLC and Insurance is presented.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2800" dirty="0">
                <a:latin typeface="Tahoma"/>
                <a:cs typeface="Tahoma"/>
              </a:rPr>
              <a:t>R</a:t>
            </a:r>
            <a:r>
              <a:rPr lang="en-US" sz="2800" dirty="0" smtClean="0">
                <a:latin typeface="Tahoma"/>
                <a:cs typeface="Tahoma"/>
              </a:rPr>
              <a:t>esult here is ARC, with Revenue Protection at 85%.</a:t>
            </a:r>
            <a:endParaRPr lang="en-US" sz="2600" dirty="0" smtClean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4A7C-8703-6246-80E3-68C6551ECD86}" type="datetime1">
              <a:rPr lang="en-US" smtClean="0"/>
              <a:t>9/30/14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04" y="1542601"/>
            <a:ext cx="6214046" cy="531539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438400" cy="5334000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2200" dirty="0" smtClean="0">
                <a:latin typeface="Tahoma"/>
                <a:cs typeface="Tahoma"/>
              </a:rPr>
              <a:t>Option buttons allow user to test impact of program and insurance changes.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2200" dirty="0">
              <a:latin typeface="Tahoma"/>
              <a:cs typeface="Tahoma"/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en-US" sz="2200" dirty="0" smtClean="0">
                <a:latin typeface="Tahoma"/>
                <a:cs typeface="Tahoma"/>
              </a:rPr>
              <a:t>In this case PLC plus SCO rather than ARC reduces net revenue (40.4% chance of net revenue below lower target).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35814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34200" y="6248400"/>
            <a:ext cx="1371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ED14-DAF0-4E46-AD63-BE60557B65D6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Crop Insurance Analysis Interacts with ARC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/PLC+SCO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733800" cy="5105400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2200" dirty="0" smtClean="0">
                <a:latin typeface="Tahoma"/>
                <a:cs typeface="Tahoma"/>
              </a:rPr>
              <a:t>Option buttons allow user to test impact of program and insurance changes.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2200" dirty="0">
              <a:latin typeface="Tahoma"/>
              <a:cs typeface="Tahoma"/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en-US" sz="2200" dirty="0" smtClean="0">
                <a:latin typeface="Tahoma"/>
                <a:cs typeface="Tahoma"/>
              </a:rPr>
              <a:t>In this case PLC plus SCO and a lower level of underlying insurance  coverage for RP to 75% rather than choosing ARC with 85% coverage reduces net revenue (69% chance of net revenue below lower target).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60470"/>
            <a:ext cx="4628002" cy="53975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534400" y="2590800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53400" y="54102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DCDC-6B6A-4D4B-9428-152AEA3C03BC}" type="datetime1">
              <a:rPr lang="en-US" smtClean="0"/>
              <a:t>9/30/14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Future Developments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Farmers will be able to print FSA forms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Yield update information form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Base acre reallocation form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ARC/PLC election form</a:t>
            </a:r>
          </a:p>
          <a:p>
            <a:pPr>
              <a:buClr>
                <a:srgbClr val="0000FF"/>
              </a:buClr>
            </a:pPr>
            <a:r>
              <a:rPr lang="en-US" sz="2400" dirty="0">
                <a:latin typeface="Tahoma"/>
                <a:cs typeface="Tahoma"/>
              </a:rPr>
              <a:t>Print a separate form for each FSA </a:t>
            </a:r>
            <a:r>
              <a:rPr lang="en-US" sz="2400" dirty="0" smtClean="0">
                <a:latin typeface="Tahoma"/>
                <a:cs typeface="Tahoma"/>
              </a:rPr>
              <a:t>number with:</a:t>
            </a:r>
            <a:endParaRPr lang="en-US" sz="2400" dirty="0">
              <a:latin typeface="Tahoma"/>
              <a:cs typeface="Tahoma"/>
            </a:endParaRPr>
          </a:p>
          <a:p>
            <a:pPr lvl="1">
              <a:buClr>
                <a:srgbClr val="0000FF"/>
              </a:buClr>
            </a:pPr>
            <a:r>
              <a:rPr lang="en-US" sz="2000" dirty="0">
                <a:latin typeface="Tahoma"/>
                <a:cs typeface="Tahoma"/>
              </a:rPr>
              <a:t>N</a:t>
            </a:r>
            <a:r>
              <a:rPr lang="en-US" sz="2000" dirty="0" smtClean="0">
                <a:latin typeface="Tahoma"/>
                <a:cs typeface="Tahoma"/>
              </a:rPr>
              <a:t>ame </a:t>
            </a:r>
            <a:r>
              <a:rPr lang="en-US" sz="2000" dirty="0">
                <a:latin typeface="Tahoma"/>
                <a:cs typeface="Tahoma"/>
              </a:rPr>
              <a:t>and email address for contact </a:t>
            </a:r>
            <a:r>
              <a:rPr lang="en-US" sz="2000" dirty="0" smtClean="0">
                <a:latin typeface="Tahoma"/>
                <a:cs typeface="Tahoma"/>
              </a:rPr>
              <a:t>person</a:t>
            </a:r>
          </a:p>
          <a:p>
            <a:pPr lvl="1">
              <a:buClr>
                <a:srgbClr val="0000FF"/>
              </a:buClr>
            </a:pPr>
            <a:r>
              <a:rPr lang="en-US" sz="2000" dirty="0" smtClean="0">
                <a:latin typeface="Tahoma"/>
                <a:cs typeface="Tahoma"/>
              </a:rPr>
              <a:t>Farm number</a:t>
            </a:r>
          </a:p>
          <a:p>
            <a:pPr lvl="1">
              <a:buClr>
                <a:srgbClr val="0000FF"/>
              </a:buClr>
            </a:pPr>
            <a:r>
              <a:rPr lang="en-US" sz="2000" dirty="0">
                <a:latin typeface="Tahoma"/>
                <a:cs typeface="Tahoma"/>
              </a:rPr>
              <a:t>H</a:t>
            </a:r>
            <a:r>
              <a:rPr lang="en-US" sz="2000" dirty="0" smtClean="0">
                <a:latin typeface="Tahoma"/>
                <a:cs typeface="Tahoma"/>
              </a:rPr>
              <a:t>istorical yields and planted acres</a:t>
            </a:r>
          </a:p>
          <a:p>
            <a:pPr lvl="1">
              <a:buClr>
                <a:srgbClr val="0000FF"/>
              </a:buClr>
            </a:pPr>
            <a:r>
              <a:rPr lang="en-US" sz="2000" dirty="0" smtClean="0">
                <a:latin typeface="Tahoma"/>
                <a:cs typeface="Tahoma"/>
              </a:rPr>
              <a:t>State and county codes</a:t>
            </a:r>
          </a:p>
          <a:p>
            <a:pPr lvl="1">
              <a:buClr>
                <a:srgbClr val="0000FF"/>
              </a:buClr>
            </a:pPr>
            <a:r>
              <a:rPr lang="en-US" sz="2000" u="sng" dirty="0" smtClean="0">
                <a:latin typeface="Tahoma"/>
                <a:cs typeface="Tahoma"/>
              </a:rPr>
              <a:t>AND the ARC/PLC election by crop by farm </a:t>
            </a:r>
            <a:endParaRPr lang="en-US" sz="1600" u="sng" dirty="0">
              <a:latin typeface="Tahoma"/>
              <a:cs typeface="Tahoma"/>
            </a:endParaRP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We are still testing and improving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More than 2,000 farmers, FSA, extension, and insurance agents testing the decision aid</a:t>
            </a:r>
          </a:p>
          <a:p>
            <a:pPr lvl="1">
              <a:buClr>
                <a:srgbClr val="0000FF"/>
              </a:buClr>
            </a:pPr>
            <a:endParaRPr lang="en-US" sz="2200" dirty="0" smtClean="0"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6D1B-FCEB-B849-8B4B-92F1FD74E135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Insurance Yield &amp; Acreage Report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Picture 4" descr="Macintosh HD:Users:snorman:Desktop:Screen Shot 2014-09-12 at 4.44.06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E19B-0104-2F49-9028-DCAF14FB3058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Summary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7244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Decision Aid available on AFPC website since June 20</a:t>
            </a:r>
            <a:r>
              <a:rPr lang="en-US" sz="2600" baseline="30000" dirty="0" smtClean="0">
                <a:latin typeface="Tahoma"/>
                <a:cs typeface="Tahoma"/>
              </a:rPr>
              <a:t>th</a:t>
            </a:r>
            <a:endParaRPr lang="en-US" sz="2600" dirty="0">
              <a:latin typeface="Tahoma"/>
              <a:cs typeface="Tahoma"/>
            </a:endParaRP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More than 2,000 testers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Will be on FSA website when officially released 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All </a:t>
            </a:r>
            <a:r>
              <a:rPr lang="en-US" sz="2600" dirty="0">
                <a:latin typeface="Tahoma"/>
                <a:cs typeface="Tahoma"/>
              </a:rPr>
              <a:t>21 covered commodities plus cotton available in the official </a:t>
            </a:r>
            <a:r>
              <a:rPr lang="en-US" sz="2600" dirty="0" smtClean="0">
                <a:latin typeface="Tahoma"/>
                <a:cs typeface="Tahoma"/>
              </a:rPr>
              <a:t>release version</a:t>
            </a:r>
            <a:endParaRPr lang="en-US" sz="2600" dirty="0">
              <a:latin typeface="Tahoma"/>
              <a:cs typeface="Tahoma"/>
            </a:endParaRP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Changes we expect after the official release: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Monthly updates of price projections by FAPRI 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USDA price projections updates as available</a:t>
            </a:r>
          </a:p>
          <a:p>
            <a:pPr lvl="1">
              <a:buClr>
                <a:srgbClr val="0000FF"/>
              </a:buClr>
            </a:pPr>
            <a:r>
              <a:rPr lang="en-US" sz="2200" dirty="0" smtClean="0">
                <a:latin typeface="Tahoma"/>
                <a:cs typeface="Tahoma"/>
              </a:rPr>
              <a:t>Tool will be updated as FSA updates rules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Accessible by smart phones, tablets, </a:t>
            </a:r>
            <a:r>
              <a:rPr lang="en-US" sz="2600" dirty="0" err="1" smtClean="0">
                <a:latin typeface="Tahoma"/>
                <a:cs typeface="Tahoma"/>
              </a:rPr>
              <a:t>iPads</a:t>
            </a:r>
            <a:r>
              <a:rPr lang="en-US" sz="2600" dirty="0" smtClean="0">
                <a:latin typeface="Tahoma"/>
                <a:cs typeface="Tahoma"/>
              </a:rPr>
              <a:t>, anything that can access the internet</a:t>
            </a:r>
          </a:p>
          <a:p>
            <a:pPr>
              <a:buClr>
                <a:srgbClr val="0000FF"/>
              </a:buClr>
            </a:pPr>
            <a:r>
              <a:rPr lang="en-US" sz="2600" dirty="0" smtClean="0">
                <a:latin typeface="Tahoma"/>
                <a:cs typeface="Tahoma"/>
              </a:rPr>
              <a:t>Helpdesk available 7am to 7pm CST</a:t>
            </a:r>
          </a:p>
          <a:p>
            <a:pPr>
              <a:buClr>
                <a:srgbClr val="0000FF"/>
              </a:buClr>
            </a:pPr>
            <a:endParaRPr lang="en-US" sz="2600" dirty="0" smtClean="0"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2700" y="1371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0EBE-94F3-D342-AF3F-20FF99A48D32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5334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NAAFP Crop/Unit Information Sheet</a:t>
            </a:r>
            <a:endParaRPr lang="en-US" sz="34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4018"/>
            <a:ext cx="8534400" cy="622398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9116-4294-954A-8447-10EE63334A0D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5334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NAAFP Information Sheet Ex. Iowa Farm</a:t>
            </a:r>
            <a:endParaRPr lang="en-US" sz="34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8225" y="4724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Data needed for risk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6576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needed for risk analysis, yield update, and base reallocation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00" y="533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0"/>
            <a:ext cx="7106965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638800"/>
            <a:ext cx="5715000" cy="121285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chemeClr val="bg2"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4648200"/>
            <a:ext cx="5715000" cy="9906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bg2">
                <a:alpha val="1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934200" y="4572000"/>
            <a:ext cx="338328" cy="1066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934200" y="5711825"/>
            <a:ext cx="262128" cy="1143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BD57-AB52-B14D-B20C-08166DAF2C81}" type="datetime1">
              <a:rPr lang="en-US" smtClean="0"/>
              <a:t>9/30/14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First Step Is to Register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371600"/>
            <a:ext cx="9144000" cy="1069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25" y="2435637"/>
            <a:ext cx="9144000" cy="366036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858000" y="4191000"/>
            <a:ext cx="1143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B48-8A21-124C-8B2E-4FD31A4427B1}" type="datetime1">
              <a:rPr lang="en-US" smtClean="0"/>
              <a:t>9/30/14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0477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Producer data is Saved, Email </a:t>
            </a:r>
            <a:r>
              <a:rPr lang="en-US" b="1" dirty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t</a:t>
            </a:r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o Notify Regarding FSA Updates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75" y="12192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888"/>
            <a:ext cx="9144000" cy="4683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1069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239000" y="38862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EB5D-FE6A-EC43-A899-1E732B7ADD6B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0477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Producer and Multi Client Users</a:t>
            </a:r>
            <a:endParaRPr lang="en-US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75" y="12192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683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1069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543800" y="58674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59436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3476-C500-9848-BEB3-12FB1360DF57}" type="datetime1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5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Create Client Records &amp; Switch Clients</a:t>
            </a:r>
            <a:endParaRPr lang="en-US" sz="36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5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3086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705600" y="5334000"/>
            <a:ext cx="1828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6FCE-92FC-3B4C-AF38-6BC47D6C2BAF}" type="datetime1">
              <a:rPr lang="en-US" smtClean="0"/>
              <a:t>9/30/14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28C8-93F8-467C-B360-01F8CD0E453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66800" y="20574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4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18518</TotalTime>
  <Words>710</Words>
  <Application>Microsoft Macintosh PowerPoint</Application>
  <PresentationFormat>On-screen Show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Preparation for Using NAAFP Decision Aid </vt:lpstr>
      <vt:lpstr>FSA Crop History Summary</vt:lpstr>
      <vt:lpstr>Insurance Yield &amp; Acreage Report</vt:lpstr>
      <vt:lpstr>NAAFP Crop/Unit Information Sheet</vt:lpstr>
      <vt:lpstr>NAAFP Information Sheet Ex. Iowa Farm</vt:lpstr>
      <vt:lpstr>First Step Is to Register</vt:lpstr>
      <vt:lpstr>Producer data is Saved, Email to Notify Regarding FSA Updates</vt:lpstr>
      <vt:lpstr>Producer and Multi Client Users</vt:lpstr>
      <vt:lpstr>Create Client Records &amp; Switch Clients</vt:lpstr>
      <vt:lpstr>Farm with Two Crops and One FSA Number</vt:lpstr>
      <vt:lpstr>Yield Update Analyzer</vt:lpstr>
      <vt:lpstr>Results for Yield Update</vt:lpstr>
      <vt:lpstr>Select the Base Acre Reallocation &amp; PLC/ ARC Decision Aid</vt:lpstr>
      <vt:lpstr>Base Reallocation Options Calculated Directly, Next Analyze their Impacts on Payments by Program</vt:lpstr>
      <vt:lpstr>Three Choices for Testing Alternative Price Scenarios</vt:lpstr>
      <vt:lpstr>Output for Base Reallocation, PLC, ARC-IC, and ARC-CO</vt:lpstr>
      <vt:lpstr>Whole Farm Decision: All Crops Elect the Same Program</vt:lpstr>
      <vt:lpstr>Crop-by-Crop Results for Each Program Election Option</vt:lpstr>
      <vt:lpstr>Unfold Details to See Risk of Payments for PLC and ARC</vt:lpstr>
      <vt:lpstr>Crop-by-Crop Results for Each Program Election Option</vt:lpstr>
      <vt:lpstr>Crop Insurance Analysis Interacts with ARC/PLC+SCO</vt:lpstr>
      <vt:lpstr>Crop Insurance Analysis Interacts with ARC/PLC+SCO</vt:lpstr>
      <vt:lpstr>Crop Insurance Analysis Interacts with ARC/PLC+SCO</vt:lpstr>
      <vt:lpstr>Crop Insurance Analysis Interacts with ARC/PLC+SCO</vt:lpstr>
      <vt:lpstr>Crop Insurance Analysis Interacts with ARC/PLC+SCO</vt:lpstr>
      <vt:lpstr>Crop Insurance Analysis Interacts with ARC/PLC+SCO</vt:lpstr>
      <vt:lpstr>Crop Insurance Analysis Interacts with ARC/PLC+SCO</vt:lpstr>
      <vt:lpstr>Crop Insurance Analysis Interacts with ARC/PLC+SCO</vt:lpstr>
      <vt:lpstr>Future Developments</vt:lpstr>
      <vt:lpstr>Summary</vt:lpstr>
    </vt:vector>
  </TitlesOfParts>
  <Company>Agricultural &amp; Food Policy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Outlaw</dc:creator>
  <cp:lastModifiedBy>Joe Outlaw</cp:lastModifiedBy>
  <cp:revision>1249</cp:revision>
  <cp:lastPrinted>2014-09-16T12:56:21Z</cp:lastPrinted>
  <dcterms:created xsi:type="dcterms:W3CDTF">2012-04-25T21:47:13Z</dcterms:created>
  <dcterms:modified xsi:type="dcterms:W3CDTF">2014-09-30T13:38:11Z</dcterms:modified>
</cp:coreProperties>
</file>