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6" d="100"/>
          <a:sy n="126" d="100"/>
        </p:scale>
        <p:origin x="-1158"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E50A3BA-7541-49A8-A831-A5B7D6A8E463}" type="datetimeFigureOut">
              <a:rPr lang="en-US" smtClean="0"/>
              <a:pPr/>
              <a:t>12/8/2011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3ACA55-C029-467F-9DE8-A163B046622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50A3BA-7541-49A8-A831-A5B7D6A8E463}" type="datetimeFigureOut">
              <a:rPr lang="en-US" smtClean="0"/>
              <a:pPr/>
              <a:t>12/8/2011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3ACA55-C029-467F-9DE8-A163B046622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50A3BA-7541-49A8-A831-A5B7D6A8E463}" type="datetimeFigureOut">
              <a:rPr lang="en-US" smtClean="0"/>
              <a:pPr/>
              <a:t>12/8/2011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3ACA55-C029-467F-9DE8-A163B046622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50A3BA-7541-49A8-A831-A5B7D6A8E463}" type="datetimeFigureOut">
              <a:rPr lang="en-US" smtClean="0"/>
              <a:pPr/>
              <a:t>12/8/2011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3ACA55-C029-467F-9DE8-A163B046622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E50A3BA-7541-49A8-A831-A5B7D6A8E463}" type="datetimeFigureOut">
              <a:rPr lang="en-US" smtClean="0"/>
              <a:pPr/>
              <a:t>12/8/2011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3ACA55-C029-467F-9DE8-A163B046622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E50A3BA-7541-49A8-A831-A5B7D6A8E463}" type="datetimeFigureOut">
              <a:rPr lang="en-US" smtClean="0"/>
              <a:pPr/>
              <a:t>12/8/2011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3ACA55-C029-467F-9DE8-A163B046622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E50A3BA-7541-49A8-A831-A5B7D6A8E463}" type="datetimeFigureOut">
              <a:rPr lang="en-US" smtClean="0"/>
              <a:pPr/>
              <a:t>12/8/2011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33ACA55-C029-467F-9DE8-A163B046622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E50A3BA-7541-49A8-A831-A5B7D6A8E463}" type="datetimeFigureOut">
              <a:rPr lang="en-US" smtClean="0"/>
              <a:pPr/>
              <a:t>12/8/2011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33ACA55-C029-467F-9DE8-A163B046622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50A3BA-7541-49A8-A831-A5B7D6A8E463}" type="datetimeFigureOut">
              <a:rPr lang="en-US" smtClean="0"/>
              <a:pPr/>
              <a:t>12/8/2011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33ACA55-C029-467F-9DE8-A163B046622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50A3BA-7541-49A8-A831-A5B7D6A8E463}" type="datetimeFigureOut">
              <a:rPr lang="en-US" smtClean="0"/>
              <a:pPr/>
              <a:t>12/8/2011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3ACA55-C029-467F-9DE8-A163B046622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50A3BA-7541-49A8-A831-A5B7D6A8E463}" type="datetimeFigureOut">
              <a:rPr lang="en-US" smtClean="0"/>
              <a:pPr/>
              <a:t>12/8/2011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3ACA55-C029-467F-9DE8-A163B046622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50A3BA-7541-49A8-A831-A5B7D6A8E463}" type="datetimeFigureOut">
              <a:rPr lang="en-US" smtClean="0"/>
              <a:pPr/>
              <a:t>12/8/2011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3ACA55-C029-467F-9DE8-A163B046622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200400"/>
            <a:ext cx="7772400" cy="1470025"/>
          </a:xfrm>
        </p:spPr>
        <p:txBody>
          <a:bodyPr/>
          <a:lstStyle/>
          <a:p>
            <a:pPr algn="l"/>
            <a:r>
              <a:rPr lang="en-US" dirty="0" smtClean="0"/>
              <a:t>Technical Analysis: Alternatives to Chart Analysis</a:t>
            </a:r>
            <a:endParaRPr lang="en-US" dirty="0"/>
          </a:p>
        </p:txBody>
      </p:sp>
      <p:pic>
        <p:nvPicPr>
          <p:cNvPr id="4" name="Picture 16" descr="AgriLife EXTENSION lo#D03B1.wmf                                000D0466Macintosh HD                   C2149ABA:"/>
          <p:cNvPicPr>
            <a:picLocks noChangeAspect="1" noChangeArrowheads="1"/>
          </p:cNvPicPr>
          <p:nvPr/>
        </p:nvPicPr>
        <p:blipFill>
          <a:blip r:embed="rId2" cstate="print"/>
          <a:srcRect/>
          <a:stretch>
            <a:fillRect/>
          </a:stretch>
        </p:blipFill>
        <p:spPr bwMode="auto">
          <a:xfrm>
            <a:off x="4724400" y="533400"/>
            <a:ext cx="4110037" cy="1068387"/>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a:bodyPr>
          <a:lstStyle/>
          <a:p>
            <a:r>
              <a:rPr lang="en-US" sz="3200" dirty="0" smtClean="0"/>
              <a:t>Overview cont.</a:t>
            </a:r>
            <a:endParaRPr lang="en-US" sz="3200" dirty="0"/>
          </a:p>
        </p:txBody>
      </p:sp>
      <p:sp>
        <p:nvSpPr>
          <p:cNvPr id="3" name="Content Placeholder 2"/>
          <p:cNvSpPr>
            <a:spLocks noGrp="1"/>
          </p:cNvSpPr>
          <p:nvPr>
            <p:ph idx="1"/>
          </p:nvPr>
        </p:nvSpPr>
        <p:spPr/>
        <p:txBody>
          <a:bodyPr>
            <a:normAutofit/>
          </a:bodyPr>
          <a:lstStyle/>
          <a:p>
            <a:pPr>
              <a:buFont typeface="Wingdings" pitchFamily="2" charset="2"/>
              <a:buChar char="Ø"/>
            </a:pPr>
            <a:r>
              <a:rPr lang="en-US" sz="2400" dirty="0" smtClean="0"/>
              <a:t>If the cattle are sold in cash at $94 in late October, with the short hedge in place, the net price for the cattle before commissions would be $94 - $1.80 + $0.68 + $2.75 + $11.25 = $106.88.  This assumes the last short position is bought back at $93.75.  Note that the Live Cattle futures offered a price just above $112 as a high between January and October.  While the producer did not achieve the highest price, he/she did far better than the $87 low seen during October.</a:t>
            </a:r>
            <a:endParaRPr lang="en-US" sz="2400" dirty="0"/>
          </a:p>
        </p:txBody>
      </p:sp>
      <p:pic>
        <p:nvPicPr>
          <p:cNvPr id="4" name="Picture 5" descr="AgriLife EXTENSION lo#D03B1.wmf                                000D0466Macintosh HD                   C2149ABA:"/>
          <p:cNvPicPr>
            <a:picLocks noChangeAspect="1" noChangeArrowheads="1"/>
          </p:cNvPicPr>
          <p:nvPr/>
        </p:nvPicPr>
        <p:blipFill>
          <a:blip r:embed="rId2" cstate="print"/>
          <a:srcRect/>
          <a:stretch>
            <a:fillRect/>
          </a:stretch>
        </p:blipFill>
        <p:spPr bwMode="auto">
          <a:xfrm>
            <a:off x="7315200" y="6400800"/>
            <a:ext cx="1152525" cy="300038"/>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sz="3200" dirty="0" smtClean="0"/>
              <a:t>Overview cont.</a:t>
            </a:r>
            <a:endParaRPr lang="en-US" sz="3200" dirty="0"/>
          </a:p>
        </p:txBody>
      </p:sp>
      <p:sp>
        <p:nvSpPr>
          <p:cNvPr id="3" name="Content Placeholder 2"/>
          <p:cNvSpPr>
            <a:spLocks noGrp="1"/>
          </p:cNvSpPr>
          <p:nvPr>
            <p:ph idx="1"/>
          </p:nvPr>
        </p:nvSpPr>
        <p:spPr/>
        <p:txBody>
          <a:bodyPr>
            <a:normAutofit/>
          </a:bodyPr>
          <a:lstStyle/>
          <a:p>
            <a:pPr>
              <a:buFont typeface="Wingdings" pitchFamily="2" charset="2"/>
              <a:buChar char="Ø"/>
            </a:pPr>
            <a:r>
              <a:rPr lang="en-US" sz="2400" dirty="0" smtClean="0"/>
              <a:t>The cotton futures contract offered the chart reader an excellent selling opportunity when the market rallied in April toward the resistance plane drawn across the February highs (Fig. 3).  What if a short hedge was not entered on the price rally? How would the moving averages have done in this market?  Figure 3 shows the chart and the 9- and 18-day moving averages.  </a:t>
            </a:r>
            <a:endParaRPr lang="en-US" sz="2400" dirty="0"/>
          </a:p>
        </p:txBody>
      </p:sp>
      <p:pic>
        <p:nvPicPr>
          <p:cNvPr id="4" name="Picture 5" descr="AgriLife EXTENSION lo#D03B1.wmf                                000D0466Macintosh HD                   C2149ABA:"/>
          <p:cNvPicPr>
            <a:picLocks noChangeAspect="1" noChangeArrowheads="1"/>
          </p:cNvPicPr>
          <p:nvPr/>
        </p:nvPicPr>
        <p:blipFill>
          <a:blip r:embed="rId2" cstate="print"/>
          <a:srcRect/>
          <a:stretch>
            <a:fillRect/>
          </a:stretch>
        </p:blipFill>
        <p:spPr bwMode="auto">
          <a:xfrm>
            <a:off x="7315200" y="6400800"/>
            <a:ext cx="1152525" cy="300038"/>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Figure 3. Cotton Futures (9 and 18-day Moving Averages)</a:t>
            </a:r>
            <a:endParaRPr lang="en-US" sz="3200" dirty="0"/>
          </a:p>
        </p:txBody>
      </p:sp>
      <p:pic>
        <p:nvPicPr>
          <p:cNvPr id="3074" name="Picture 2" descr="D:\z-Risk Management Publications - Diane (8-3-11)\Figure 3. Cotton Futures (9-18 day MA).jpg"/>
          <p:cNvPicPr>
            <a:picLocks noGrp="1" noChangeAspect="1" noChangeArrowheads="1"/>
          </p:cNvPicPr>
          <p:nvPr>
            <p:ph idx="1"/>
          </p:nvPr>
        </p:nvPicPr>
        <p:blipFill>
          <a:blip r:embed="rId2" cstate="print"/>
          <a:srcRect/>
          <a:stretch>
            <a:fillRect/>
          </a:stretch>
        </p:blipFill>
        <p:spPr bwMode="auto">
          <a:xfrm>
            <a:off x="914400" y="1600200"/>
            <a:ext cx="7391399" cy="4525963"/>
          </a:xfrm>
          <a:prstGeom prst="rect">
            <a:avLst/>
          </a:prstGeom>
          <a:noFill/>
        </p:spPr>
      </p:pic>
      <p:pic>
        <p:nvPicPr>
          <p:cNvPr id="4" name="Picture 5" descr="AgriLife EXTENSION lo#D03B1.wmf                                000D0466Macintosh HD                   C2149ABA:"/>
          <p:cNvPicPr>
            <a:picLocks noChangeAspect="1" noChangeArrowheads="1"/>
          </p:cNvPicPr>
          <p:nvPr/>
        </p:nvPicPr>
        <p:blipFill>
          <a:blip r:embed="rId3" cstate="print"/>
          <a:srcRect/>
          <a:stretch>
            <a:fillRect/>
          </a:stretch>
        </p:blipFill>
        <p:spPr bwMode="auto">
          <a:xfrm>
            <a:off x="7315200" y="6400800"/>
            <a:ext cx="1152525" cy="300038"/>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sz="3200" dirty="0" smtClean="0"/>
              <a:t>Overview cont.</a:t>
            </a:r>
            <a:endParaRPr lang="en-US" sz="3200" dirty="0"/>
          </a:p>
        </p:txBody>
      </p:sp>
      <p:sp>
        <p:nvSpPr>
          <p:cNvPr id="3" name="Content Placeholder 2"/>
          <p:cNvSpPr>
            <a:spLocks noGrp="1"/>
          </p:cNvSpPr>
          <p:nvPr>
            <p:ph idx="1"/>
          </p:nvPr>
        </p:nvSpPr>
        <p:spPr/>
        <p:txBody>
          <a:bodyPr>
            <a:normAutofit/>
          </a:bodyPr>
          <a:lstStyle/>
          <a:p>
            <a:pPr>
              <a:buFont typeface="Wingdings" pitchFamily="2" charset="2"/>
              <a:buChar char="Ø"/>
            </a:pPr>
            <a:r>
              <a:rPr lang="en-US" sz="2400" dirty="0" smtClean="0"/>
              <a:t>Actions, dates, prices and profits (losses) would have been as follows:</a:t>
            </a:r>
          </a:p>
          <a:p>
            <a:pPr>
              <a:buFont typeface="Wingdings" pitchFamily="2" charset="2"/>
              <a:buChar char="Ø"/>
            </a:pPr>
            <a:endParaRPr lang="en-US" sz="2400" dirty="0"/>
          </a:p>
        </p:txBody>
      </p:sp>
      <p:graphicFrame>
        <p:nvGraphicFramePr>
          <p:cNvPr id="4" name="Table 3"/>
          <p:cNvGraphicFramePr>
            <a:graphicFrameLocks noGrp="1"/>
          </p:cNvGraphicFramePr>
          <p:nvPr/>
        </p:nvGraphicFramePr>
        <p:xfrm>
          <a:off x="1371600" y="2514600"/>
          <a:ext cx="6096000" cy="3657600"/>
        </p:xfrm>
        <a:graphic>
          <a:graphicData uri="http://schemas.openxmlformats.org/drawingml/2006/table">
            <a:tbl>
              <a:tblPr firstRow="1" bandRow="1">
                <a:tableStyleId>{5C22544A-7EE6-4342-B048-85BDC9FD1C3A}</a:tableStyleId>
              </a:tblPr>
              <a:tblGrid>
                <a:gridCol w="1524000"/>
                <a:gridCol w="1524000"/>
                <a:gridCol w="1524000"/>
                <a:gridCol w="1524000"/>
              </a:tblGrid>
              <a:tr h="220557">
                <a:tc gridSpan="4">
                  <a:txBody>
                    <a:bodyPr/>
                    <a:lstStyle/>
                    <a:p>
                      <a:pPr algn="r"/>
                      <a:r>
                        <a:rPr lang="en-US" sz="1400" dirty="0" smtClean="0"/>
                        <a:t>Profit ($)</a:t>
                      </a:r>
                      <a:endParaRPr lang="en-US" sz="1400" dirty="0"/>
                    </a:p>
                  </a:txBody>
                  <a:tcPr/>
                </a:tc>
                <a:tc hMerge="1">
                  <a:txBody>
                    <a:bodyPr/>
                    <a:lstStyle/>
                    <a:p>
                      <a:endParaRPr lang="en-US" sz="1400" dirty="0"/>
                    </a:p>
                  </a:txBody>
                  <a:tcPr/>
                </a:tc>
                <a:tc hMerge="1">
                  <a:txBody>
                    <a:bodyPr/>
                    <a:lstStyle/>
                    <a:p>
                      <a:endParaRPr lang="en-US" sz="1400" dirty="0"/>
                    </a:p>
                  </a:txBody>
                  <a:tcPr/>
                </a:tc>
                <a:tc hMerge="1">
                  <a:txBody>
                    <a:bodyPr/>
                    <a:lstStyle/>
                    <a:p>
                      <a:endParaRPr lang="en-US" sz="1400" dirty="0"/>
                    </a:p>
                  </a:txBody>
                  <a:tcPr/>
                </a:tc>
              </a:tr>
              <a:tr h="220557">
                <a:tc>
                  <a:txBody>
                    <a:bodyPr/>
                    <a:lstStyle/>
                    <a:p>
                      <a:pPr algn="ctr"/>
                      <a:r>
                        <a:rPr lang="en-US" sz="1400" dirty="0" smtClean="0"/>
                        <a:t>Action</a:t>
                      </a:r>
                      <a:endParaRPr lang="en-US" sz="1400" dirty="0"/>
                    </a:p>
                  </a:txBody>
                  <a:tcPr/>
                </a:tc>
                <a:tc>
                  <a:txBody>
                    <a:bodyPr/>
                    <a:lstStyle/>
                    <a:p>
                      <a:pPr algn="ctr"/>
                      <a:r>
                        <a:rPr lang="en-US" sz="1400" dirty="0" smtClean="0"/>
                        <a:t>Date</a:t>
                      </a:r>
                      <a:endParaRPr lang="en-US" sz="1400" dirty="0"/>
                    </a:p>
                  </a:txBody>
                  <a:tcPr/>
                </a:tc>
                <a:tc>
                  <a:txBody>
                    <a:bodyPr/>
                    <a:lstStyle/>
                    <a:p>
                      <a:pPr algn="ctr"/>
                      <a:r>
                        <a:rPr lang="en-US" sz="1400" dirty="0" smtClean="0"/>
                        <a:t>Price ($)</a:t>
                      </a:r>
                      <a:endParaRPr lang="en-US" sz="1400" dirty="0"/>
                    </a:p>
                  </a:txBody>
                  <a:tcPr/>
                </a:tc>
                <a:tc>
                  <a:txBody>
                    <a:bodyPr/>
                    <a:lstStyle/>
                    <a:p>
                      <a:pPr algn="ctr"/>
                      <a:r>
                        <a:rPr lang="en-US" sz="1400" dirty="0" smtClean="0"/>
                        <a:t>(Loss)</a:t>
                      </a:r>
                      <a:endParaRPr lang="en-US" sz="1400" dirty="0"/>
                    </a:p>
                  </a:txBody>
                  <a:tcPr/>
                </a:tc>
              </a:tr>
              <a:tr h="220557">
                <a:tc>
                  <a:txBody>
                    <a:bodyPr/>
                    <a:lstStyle/>
                    <a:p>
                      <a:pPr algn="ctr"/>
                      <a:r>
                        <a:rPr lang="en-US" sz="1400" dirty="0" smtClean="0"/>
                        <a:t>Sell</a:t>
                      </a:r>
                      <a:endParaRPr lang="en-US" sz="1400" dirty="0"/>
                    </a:p>
                  </a:txBody>
                  <a:tcPr/>
                </a:tc>
                <a:tc>
                  <a:txBody>
                    <a:bodyPr/>
                    <a:lstStyle/>
                    <a:p>
                      <a:pPr algn="ctr"/>
                      <a:r>
                        <a:rPr lang="en-US" sz="1400" dirty="0" smtClean="0"/>
                        <a:t>6-30-10</a:t>
                      </a:r>
                      <a:endParaRPr lang="en-US" sz="1400" dirty="0"/>
                    </a:p>
                  </a:txBody>
                  <a:tcPr/>
                </a:tc>
                <a:tc>
                  <a:txBody>
                    <a:bodyPr/>
                    <a:lstStyle/>
                    <a:p>
                      <a:pPr algn="ctr"/>
                      <a:r>
                        <a:rPr lang="en-US" sz="1400" dirty="0" smtClean="0"/>
                        <a:t>.7615</a:t>
                      </a:r>
                      <a:endParaRPr lang="en-US" sz="1400" dirty="0"/>
                    </a:p>
                  </a:txBody>
                  <a:tcPr/>
                </a:tc>
                <a:tc>
                  <a:txBody>
                    <a:bodyPr/>
                    <a:lstStyle/>
                    <a:p>
                      <a:pPr algn="ctr"/>
                      <a:r>
                        <a:rPr lang="en-US" sz="1400" dirty="0" smtClean="0"/>
                        <a:t>NA</a:t>
                      </a:r>
                      <a:endParaRPr lang="en-US" sz="1400" dirty="0"/>
                    </a:p>
                  </a:txBody>
                  <a:tcPr/>
                </a:tc>
              </a:tr>
              <a:tr h="220557">
                <a:tc>
                  <a:txBody>
                    <a:bodyPr/>
                    <a:lstStyle/>
                    <a:p>
                      <a:pPr algn="ctr"/>
                      <a:r>
                        <a:rPr lang="en-US" sz="1400" dirty="0" smtClean="0"/>
                        <a:t>Buy</a:t>
                      </a:r>
                      <a:endParaRPr lang="en-US" sz="1400" dirty="0"/>
                    </a:p>
                  </a:txBody>
                  <a:tcPr/>
                </a:tc>
                <a:tc>
                  <a:txBody>
                    <a:bodyPr/>
                    <a:lstStyle/>
                    <a:p>
                      <a:pPr algn="ctr"/>
                      <a:r>
                        <a:rPr lang="en-US" sz="1400" dirty="0" smtClean="0"/>
                        <a:t>8-4-10</a:t>
                      </a:r>
                      <a:endParaRPr lang="en-US" sz="1400" dirty="0"/>
                    </a:p>
                  </a:txBody>
                  <a:tcPr/>
                </a:tc>
                <a:tc>
                  <a:txBody>
                    <a:bodyPr/>
                    <a:lstStyle/>
                    <a:p>
                      <a:pPr algn="ctr"/>
                      <a:r>
                        <a:rPr lang="en-US" sz="1400" dirty="0" smtClean="0"/>
                        <a:t>.7513</a:t>
                      </a:r>
                      <a:endParaRPr lang="en-US" sz="1400" dirty="0"/>
                    </a:p>
                  </a:txBody>
                  <a:tcPr/>
                </a:tc>
                <a:tc>
                  <a:txBody>
                    <a:bodyPr/>
                    <a:lstStyle/>
                    <a:p>
                      <a:pPr algn="ctr"/>
                      <a:r>
                        <a:rPr lang="en-US" sz="1400" dirty="0" smtClean="0"/>
                        <a:t>$0.0102</a:t>
                      </a:r>
                      <a:endParaRPr lang="en-US" sz="1400" dirty="0"/>
                    </a:p>
                  </a:txBody>
                  <a:tcPr/>
                </a:tc>
              </a:tr>
              <a:tr h="220557">
                <a:tc>
                  <a:txBody>
                    <a:bodyPr/>
                    <a:lstStyle/>
                    <a:p>
                      <a:pPr algn="ctr"/>
                      <a:r>
                        <a:rPr lang="en-US" sz="1400" dirty="0" smtClean="0"/>
                        <a:t>Sell</a:t>
                      </a:r>
                      <a:endParaRPr lang="en-US" sz="1400" dirty="0"/>
                    </a:p>
                  </a:txBody>
                  <a:tcPr/>
                </a:tc>
                <a:tc>
                  <a:txBody>
                    <a:bodyPr/>
                    <a:lstStyle/>
                    <a:p>
                      <a:pPr algn="ctr"/>
                      <a:r>
                        <a:rPr lang="en-US" sz="1400" dirty="0" smtClean="0"/>
                        <a:t>11-23-10</a:t>
                      </a:r>
                      <a:endParaRPr lang="en-US" sz="1400" dirty="0"/>
                    </a:p>
                  </a:txBody>
                  <a:tcPr/>
                </a:tc>
                <a:tc>
                  <a:txBody>
                    <a:bodyPr/>
                    <a:lstStyle/>
                    <a:p>
                      <a:pPr algn="ctr"/>
                      <a:r>
                        <a:rPr lang="en-US" sz="1400" dirty="0" smtClean="0"/>
                        <a:t>.9530</a:t>
                      </a:r>
                      <a:endParaRPr lang="en-US" sz="1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NA</a:t>
                      </a:r>
                    </a:p>
                  </a:txBody>
                  <a:tcPr/>
                </a:tc>
              </a:tr>
              <a:tr h="220557">
                <a:tc>
                  <a:txBody>
                    <a:bodyPr/>
                    <a:lstStyle/>
                    <a:p>
                      <a:pPr algn="ctr"/>
                      <a:r>
                        <a:rPr lang="en-US" sz="1400" dirty="0" smtClean="0"/>
                        <a:t>Buy</a:t>
                      </a:r>
                      <a:endParaRPr lang="en-US" sz="1400" dirty="0"/>
                    </a:p>
                  </a:txBody>
                  <a:tcPr/>
                </a:tc>
                <a:tc>
                  <a:txBody>
                    <a:bodyPr/>
                    <a:lstStyle/>
                    <a:p>
                      <a:pPr algn="ctr"/>
                      <a:r>
                        <a:rPr lang="en-US" sz="1400" dirty="0" smtClean="0"/>
                        <a:t>12-10-10</a:t>
                      </a:r>
                      <a:endParaRPr lang="en-US" sz="1400" dirty="0"/>
                    </a:p>
                  </a:txBody>
                  <a:tcPr/>
                </a:tc>
                <a:tc>
                  <a:txBody>
                    <a:bodyPr/>
                    <a:lstStyle/>
                    <a:p>
                      <a:pPr algn="ctr"/>
                      <a:r>
                        <a:rPr lang="en-US" sz="1400" dirty="0" smtClean="0"/>
                        <a:t>1.0470</a:t>
                      </a:r>
                      <a:endParaRPr lang="en-US" sz="1400" dirty="0"/>
                    </a:p>
                  </a:txBody>
                  <a:tcPr/>
                </a:tc>
                <a:tc>
                  <a:txBody>
                    <a:bodyPr/>
                    <a:lstStyle/>
                    <a:p>
                      <a:pPr algn="ctr"/>
                      <a:r>
                        <a:rPr lang="en-US" sz="1400" dirty="0" smtClean="0"/>
                        <a:t>($0.094)</a:t>
                      </a:r>
                      <a:endParaRPr lang="en-US" sz="1400" dirty="0"/>
                    </a:p>
                  </a:txBody>
                  <a:tcPr/>
                </a:tc>
              </a:tr>
              <a:tr h="220557">
                <a:tc>
                  <a:txBody>
                    <a:bodyPr/>
                    <a:lstStyle/>
                    <a:p>
                      <a:pPr algn="ctr"/>
                      <a:r>
                        <a:rPr lang="en-US" sz="1400" dirty="0" smtClean="0"/>
                        <a:t>Sell</a:t>
                      </a:r>
                      <a:endParaRPr lang="en-US" sz="1400" dirty="0"/>
                    </a:p>
                  </a:txBody>
                  <a:tcPr/>
                </a:tc>
                <a:tc>
                  <a:txBody>
                    <a:bodyPr/>
                    <a:lstStyle/>
                    <a:p>
                      <a:pPr algn="ctr"/>
                      <a:r>
                        <a:rPr lang="en-US" sz="1400" dirty="0" smtClean="0"/>
                        <a:t>3-17-11</a:t>
                      </a:r>
                      <a:endParaRPr lang="en-US" sz="1400" dirty="0"/>
                    </a:p>
                  </a:txBody>
                  <a:tcPr/>
                </a:tc>
                <a:tc>
                  <a:txBody>
                    <a:bodyPr/>
                    <a:lstStyle/>
                    <a:p>
                      <a:pPr algn="ctr"/>
                      <a:r>
                        <a:rPr lang="en-US" sz="1400" dirty="0" smtClean="0"/>
                        <a:t>1.4650</a:t>
                      </a:r>
                      <a:endParaRPr lang="en-US" sz="1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NA</a:t>
                      </a:r>
                    </a:p>
                  </a:txBody>
                  <a:tcPr/>
                </a:tc>
              </a:tr>
              <a:tr h="220557">
                <a:tc>
                  <a:txBody>
                    <a:bodyPr/>
                    <a:lstStyle/>
                    <a:p>
                      <a:pPr algn="ctr"/>
                      <a:r>
                        <a:rPr lang="en-US" sz="1400" dirty="0" smtClean="0"/>
                        <a:t>Buy</a:t>
                      </a:r>
                      <a:endParaRPr lang="en-US" sz="1400" dirty="0"/>
                    </a:p>
                  </a:txBody>
                  <a:tcPr/>
                </a:tc>
                <a:tc>
                  <a:txBody>
                    <a:bodyPr/>
                    <a:lstStyle/>
                    <a:p>
                      <a:pPr algn="ctr"/>
                      <a:r>
                        <a:rPr lang="en-US" sz="1400" dirty="0" smtClean="0"/>
                        <a:t>3-29-11</a:t>
                      </a:r>
                      <a:endParaRPr lang="en-US" sz="1400" dirty="0"/>
                    </a:p>
                  </a:txBody>
                  <a:tcPr/>
                </a:tc>
                <a:tc>
                  <a:txBody>
                    <a:bodyPr/>
                    <a:lstStyle/>
                    <a:p>
                      <a:pPr algn="ctr"/>
                      <a:r>
                        <a:rPr lang="en-US" sz="1400" dirty="0" smtClean="0"/>
                        <a:t>1.4993</a:t>
                      </a:r>
                      <a:endParaRPr lang="en-US" sz="1400" dirty="0"/>
                    </a:p>
                  </a:txBody>
                  <a:tcPr/>
                </a:tc>
                <a:tc>
                  <a:txBody>
                    <a:bodyPr/>
                    <a:lstStyle/>
                    <a:p>
                      <a:pPr algn="ctr"/>
                      <a:r>
                        <a:rPr lang="en-US" sz="1400" dirty="0" smtClean="0"/>
                        <a:t>($0.0343)</a:t>
                      </a:r>
                      <a:endParaRPr lang="en-US" sz="1400" dirty="0"/>
                    </a:p>
                  </a:txBody>
                  <a:tcPr/>
                </a:tc>
              </a:tr>
              <a:tr h="220557">
                <a:tc>
                  <a:txBody>
                    <a:bodyPr/>
                    <a:lstStyle/>
                    <a:p>
                      <a:pPr algn="ctr"/>
                      <a:r>
                        <a:rPr lang="en-US" sz="1400" dirty="0" smtClean="0"/>
                        <a:t>Sell</a:t>
                      </a:r>
                      <a:endParaRPr lang="en-US" sz="1400" dirty="0"/>
                    </a:p>
                  </a:txBody>
                  <a:tcPr/>
                </a:tc>
                <a:tc>
                  <a:txBody>
                    <a:bodyPr/>
                    <a:lstStyle/>
                    <a:p>
                      <a:pPr algn="ctr"/>
                      <a:r>
                        <a:rPr lang="en-US" sz="1400" dirty="0" smtClean="0"/>
                        <a:t>4-21-11</a:t>
                      </a:r>
                      <a:endParaRPr lang="en-US" sz="1400" dirty="0"/>
                    </a:p>
                  </a:txBody>
                  <a:tcPr/>
                </a:tc>
                <a:tc>
                  <a:txBody>
                    <a:bodyPr/>
                    <a:lstStyle/>
                    <a:p>
                      <a:pPr algn="ctr"/>
                      <a:r>
                        <a:rPr lang="en-US" sz="1400" dirty="0" smtClean="0"/>
                        <a:t>1.4820</a:t>
                      </a:r>
                      <a:endParaRPr lang="en-US" sz="1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NA</a:t>
                      </a:r>
                    </a:p>
                  </a:txBody>
                  <a:tcPr/>
                </a:tc>
              </a:tr>
              <a:tr h="220557">
                <a:tc>
                  <a:txBody>
                    <a:bodyPr/>
                    <a:lstStyle/>
                    <a:p>
                      <a:pPr algn="ctr"/>
                      <a:r>
                        <a:rPr lang="en-US" sz="1400" dirty="0" smtClean="0"/>
                        <a:t>Buy</a:t>
                      </a:r>
                      <a:endParaRPr lang="en-US" sz="1400" dirty="0"/>
                    </a:p>
                  </a:txBody>
                  <a:tcPr/>
                </a:tc>
                <a:tc>
                  <a:txBody>
                    <a:bodyPr/>
                    <a:lstStyle/>
                    <a:p>
                      <a:pPr algn="ctr"/>
                      <a:r>
                        <a:rPr lang="en-US" sz="1400" dirty="0" smtClean="0"/>
                        <a:t>5-26-11</a:t>
                      </a:r>
                      <a:endParaRPr lang="en-US" sz="1400" dirty="0"/>
                    </a:p>
                  </a:txBody>
                  <a:tcPr/>
                </a:tc>
                <a:tc>
                  <a:txBody>
                    <a:bodyPr/>
                    <a:lstStyle/>
                    <a:p>
                      <a:pPr algn="ctr"/>
                      <a:r>
                        <a:rPr lang="en-US" sz="1400" dirty="0" smtClean="0"/>
                        <a:t>1.4010</a:t>
                      </a:r>
                      <a:endParaRPr lang="en-US" sz="1400" dirty="0"/>
                    </a:p>
                  </a:txBody>
                  <a:tcPr/>
                </a:tc>
                <a:tc>
                  <a:txBody>
                    <a:bodyPr/>
                    <a:lstStyle/>
                    <a:p>
                      <a:pPr algn="ctr"/>
                      <a:r>
                        <a:rPr lang="en-US" sz="1400" dirty="0" smtClean="0"/>
                        <a:t>$0.0810</a:t>
                      </a:r>
                      <a:endParaRPr lang="en-US" sz="1400" dirty="0"/>
                    </a:p>
                  </a:txBody>
                  <a:tcPr/>
                </a:tc>
              </a:tr>
              <a:tr h="220557">
                <a:tc>
                  <a:txBody>
                    <a:bodyPr/>
                    <a:lstStyle/>
                    <a:p>
                      <a:pPr algn="ctr"/>
                      <a:r>
                        <a:rPr lang="en-US" sz="1400" dirty="0" smtClean="0"/>
                        <a:t>Sell</a:t>
                      </a:r>
                      <a:endParaRPr lang="en-US" sz="1400" dirty="0"/>
                    </a:p>
                  </a:txBody>
                  <a:tcPr/>
                </a:tc>
                <a:tc>
                  <a:txBody>
                    <a:bodyPr/>
                    <a:lstStyle/>
                    <a:p>
                      <a:pPr algn="ctr"/>
                      <a:r>
                        <a:rPr lang="en-US" sz="1400" dirty="0" smtClean="0"/>
                        <a:t>6-16-11</a:t>
                      </a:r>
                      <a:endParaRPr lang="en-US" sz="1400" dirty="0"/>
                    </a:p>
                  </a:txBody>
                  <a:tcPr/>
                </a:tc>
                <a:tc>
                  <a:txBody>
                    <a:bodyPr/>
                    <a:lstStyle/>
                    <a:p>
                      <a:pPr algn="ctr"/>
                      <a:r>
                        <a:rPr lang="en-US" sz="1400" dirty="0" smtClean="0"/>
                        <a:t>1.2726</a:t>
                      </a:r>
                      <a:endParaRPr lang="en-US" sz="1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NA</a:t>
                      </a:r>
                    </a:p>
                  </a:txBody>
                  <a:tcPr/>
                </a:tc>
              </a:tr>
              <a:tr h="220557">
                <a:tc>
                  <a:txBody>
                    <a:bodyPr/>
                    <a:lstStyle/>
                    <a:p>
                      <a:pPr algn="ctr"/>
                      <a:r>
                        <a:rPr lang="en-US" sz="1400" dirty="0" smtClean="0"/>
                        <a:t>Buy</a:t>
                      </a:r>
                      <a:endParaRPr lang="en-US" sz="1400" dirty="0"/>
                    </a:p>
                  </a:txBody>
                  <a:tcPr/>
                </a:tc>
                <a:tc>
                  <a:txBody>
                    <a:bodyPr/>
                    <a:lstStyle/>
                    <a:p>
                      <a:pPr algn="ctr"/>
                      <a:r>
                        <a:rPr lang="en-US" sz="1400" dirty="0" smtClean="0"/>
                        <a:t>7-28-11</a:t>
                      </a:r>
                      <a:endParaRPr lang="en-US" sz="1400" dirty="0"/>
                    </a:p>
                  </a:txBody>
                  <a:tcPr/>
                </a:tc>
                <a:tc>
                  <a:txBody>
                    <a:bodyPr/>
                    <a:lstStyle/>
                    <a:p>
                      <a:pPr algn="ctr"/>
                      <a:r>
                        <a:rPr lang="en-US" sz="1400" dirty="0" smtClean="0"/>
                        <a:t>1.0281</a:t>
                      </a:r>
                      <a:endParaRPr lang="en-US" sz="1400" dirty="0"/>
                    </a:p>
                  </a:txBody>
                  <a:tcPr/>
                </a:tc>
                <a:tc>
                  <a:txBody>
                    <a:bodyPr/>
                    <a:lstStyle/>
                    <a:p>
                      <a:pPr algn="ctr"/>
                      <a:r>
                        <a:rPr lang="en-US" sz="1400" dirty="0" smtClean="0"/>
                        <a:t>$0.2445</a:t>
                      </a:r>
                      <a:endParaRPr lang="en-US" sz="1400" dirty="0"/>
                    </a:p>
                  </a:txBody>
                  <a:tcPr/>
                </a:tc>
              </a:tr>
            </a:tbl>
          </a:graphicData>
        </a:graphic>
      </p:graphicFrame>
      <p:pic>
        <p:nvPicPr>
          <p:cNvPr id="5" name="Picture 5" descr="AgriLife EXTENSION lo#D03B1.wmf                                000D0466Macintosh HD                   C2149ABA:"/>
          <p:cNvPicPr>
            <a:picLocks noChangeAspect="1" noChangeArrowheads="1"/>
          </p:cNvPicPr>
          <p:nvPr/>
        </p:nvPicPr>
        <p:blipFill>
          <a:blip r:embed="rId2" cstate="print"/>
          <a:srcRect/>
          <a:stretch>
            <a:fillRect/>
          </a:stretch>
        </p:blipFill>
        <p:spPr bwMode="auto">
          <a:xfrm>
            <a:off x="7315200" y="6400800"/>
            <a:ext cx="1152525" cy="300038"/>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sz="3200" dirty="0" smtClean="0"/>
              <a:t>Overview cont.</a:t>
            </a:r>
            <a:endParaRPr lang="en-US" sz="3200" dirty="0"/>
          </a:p>
        </p:txBody>
      </p:sp>
      <p:sp>
        <p:nvSpPr>
          <p:cNvPr id="3" name="Content Placeholder 2"/>
          <p:cNvSpPr>
            <a:spLocks noGrp="1"/>
          </p:cNvSpPr>
          <p:nvPr>
            <p:ph idx="1"/>
          </p:nvPr>
        </p:nvSpPr>
        <p:spPr/>
        <p:txBody>
          <a:bodyPr>
            <a:normAutofit/>
          </a:bodyPr>
          <a:lstStyle/>
          <a:p>
            <a:pPr>
              <a:buFont typeface="Wingdings" pitchFamily="2" charset="2"/>
              <a:buChar char="Ø"/>
            </a:pPr>
            <a:r>
              <a:rPr lang="en-US" sz="2400" dirty="0" smtClean="0"/>
              <a:t>In July, the net price would be a cash price of $1.0281 + .0102 - .094 - .0343 + .0810 + .2445 = $1.2355 if the cash-future basis is near zero and the cotton is sold at $1.0281 on or near the date the last short hedge is bought back.</a:t>
            </a:r>
          </a:p>
          <a:p>
            <a:pPr>
              <a:buFont typeface="Wingdings" pitchFamily="2" charset="2"/>
              <a:buChar char="Ø"/>
            </a:pPr>
            <a:r>
              <a:rPr lang="en-US" sz="2400" dirty="0" smtClean="0"/>
              <a:t>An obvious question emerges: Which is the correct set of moving averages to use for a particular commodity?  The 9-and 18-day is a widely used and generally applicable set.  To illustrate the differences that can emerge, here are the actions, dates, prices, and profits (losses) for an 18- and 40-day set of moving averages used on the same cotton futures chart:</a:t>
            </a:r>
            <a:endParaRPr lang="en-US" sz="2400" dirty="0"/>
          </a:p>
        </p:txBody>
      </p:sp>
      <p:pic>
        <p:nvPicPr>
          <p:cNvPr id="4" name="Picture 5" descr="AgriLife EXTENSION lo#D03B1.wmf                                000D0466Macintosh HD                   C2149ABA:"/>
          <p:cNvPicPr>
            <a:picLocks noChangeAspect="1" noChangeArrowheads="1"/>
          </p:cNvPicPr>
          <p:nvPr/>
        </p:nvPicPr>
        <p:blipFill>
          <a:blip r:embed="rId2" cstate="print"/>
          <a:srcRect/>
          <a:stretch>
            <a:fillRect/>
          </a:stretch>
        </p:blipFill>
        <p:spPr bwMode="auto">
          <a:xfrm>
            <a:off x="7315200" y="6400800"/>
            <a:ext cx="1152525" cy="300038"/>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Overview cont.</a:t>
            </a:r>
            <a:endParaRPr lang="en-US" sz="3200" dirty="0"/>
          </a:p>
        </p:txBody>
      </p:sp>
      <p:graphicFrame>
        <p:nvGraphicFramePr>
          <p:cNvPr id="4" name="Content Placeholder 3"/>
          <p:cNvGraphicFramePr>
            <a:graphicFrameLocks noGrp="1"/>
          </p:cNvGraphicFramePr>
          <p:nvPr>
            <p:ph idx="1"/>
          </p:nvPr>
        </p:nvGraphicFramePr>
        <p:xfrm>
          <a:off x="457200" y="1600200"/>
          <a:ext cx="8229600" cy="2997200"/>
        </p:xfrm>
        <a:graphic>
          <a:graphicData uri="http://schemas.openxmlformats.org/drawingml/2006/table">
            <a:tbl>
              <a:tblPr firstRow="1" bandRow="1">
                <a:tableStyleId>{5C22544A-7EE6-4342-B048-85BDC9FD1C3A}</a:tableStyleId>
              </a:tblPr>
              <a:tblGrid>
                <a:gridCol w="2057400"/>
                <a:gridCol w="2057400"/>
                <a:gridCol w="2057400"/>
                <a:gridCol w="2057400"/>
              </a:tblGrid>
              <a:tr h="370840">
                <a:tc gridSpan="4">
                  <a:txBody>
                    <a:bodyPr/>
                    <a:lstStyle/>
                    <a:p>
                      <a:pPr algn="r"/>
                      <a:r>
                        <a:rPr lang="en-US" dirty="0" smtClean="0"/>
                        <a:t>Profit ($)</a:t>
                      </a:r>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r h="370840">
                <a:tc>
                  <a:txBody>
                    <a:bodyPr/>
                    <a:lstStyle/>
                    <a:p>
                      <a:pPr algn="ctr"/>
                      <a:r>
                        <a:rPr lang="en-US" dirty="0" smtClean="0"/>
                        <a:t>Action</a:t>
                      </a:r>
                      <a:endParaRPr lang="en-US" dirty="0"/>
                    </a:p>
                  </a:txBody>
                  <a:tcPr/>
                </a:tc>
                <a:tc>
                  <a:txBody>
                    <a:bodyPr/>
                    <a:lstStyle/>
                    <a:p>
                      <a:pPr algn="ctr"/>
                      <a:r>
                        <a:rPr lang="en-US" dirty="0" smtClean="0"/>
                        <a:t>Date</a:t>
                      </a:r>
                      <a:endParaRPr lang="en-US" dirty="0"/>
                    </a:p>
                  </a:txBody>
                  <a:tcPr/>
                </a:tc>
                <a:tc>
                  <a:txBody>
                    <a:bodyPr/>
                    <a:lstStyle/>
                    <a:p>
                      <a:pPr algn="ctr"/>
                      <a:r>
                        <a:rPr lang="en-US" dirty="0" smtClean="0"/>
                        <a:t>Price ($)</a:t>
                      </a:r>
                      <a:endParaRPr lang="en-US" dirty="0"/>
                    </a:p>
                  </a:txBody>
                  <a:tcPr/>
                </a:tc>
                <a:tc>
                  <a:txBody>
                    <a:bodyPr/>
                    <a:lstStyle/>
                    <a:p>
                      <a:pPr algn="ctr"/>
                      <a:r>
                        <a:rPr lang="en-US" dirty="0" smtClean="0"/>
                        <a:t>(Loss)</a:t>
                      </a:r>
                      <a:endParaRPr lang="en-US" dirty="0"/>
                    </a:p>
                  </a:txBody>
                  <a:tcPr/>
                </a:tc>
              </a:tr>
              <a:tr h="401320">
                <a:tc>
                  <a:txBody>
                    <a:bodyPr/>
                    <a:lstStyle/>
                    <a:p>
                      <a:pPr algn="ctr"/>
                      <a:r>
                        <a:rPr lang="en-US" dirty="0" smtClean="0"/>
                        <a:t>Sell</a:t>
                      </a:r>
                      <a:endParaRPr lang="en-US" dirty="0"/>
                    </a:p>
                  </a:txBody>
                  <a:tcPr/>
                </a:tc>
                <a:tc>
                  <a:txBody>
                    <a:bodyPr/>
                    <a:lstStyle/>
                    <a:p>
                      <a:pPr algn="ctr"/>
                      <a:r>
                        <a:rPr lang="en-US" dirty="0" smtClean="0"/>
                        <a:t>12-9-10</a:t>
                      </a:r>
                      <a:endParaRPr lang="en-US" dirty="0"/>
                    </a:p>
                  </a:txBody>
                  <a:tcPr/>
                </a:tc>
                <a:tc>
                  <a:txBody>
                    <a:bodyPr/>
                    <a:lstStyle/>
                    <a:p>
                      <a:pPr algn="ctr"/>
                      <a:r>
                        <a:rPr lang="en-US" dirty="0" smtClean="0"/>
                        <a:t>1.0348</a:t>
                      </a:r>
                      <a:endParaRPr lang="en-US" dirty="0"/>
                    </a:p>
                  </a:txBody>
                  <a:tcPr/>
                </a:tc>
                <a:tc>
                  <a:txBody>
                    <a:bodyPr/>
                    <a:lstStyle/>
                    <a:p>
                      <a:pPr algn="ctr"/>
                      <a:r>
                        <a:rPr lang="en-US" dirty="0" smtClean="0"/>
                        <a:t>NA</a:t>
                      </a:r>
                      <a:endParaRPr lang="en-US" dirty="0"/>
                    </a:p>
                  </a:txBody>
                  <a:tcPr/>
                </a:tc>
              </a:tr>
              <a:tr h="370840">
                <a:tc>
                  <a:txBody>
                    <a:bodyPr/>
                    <a:lstStyle/>
                    <a:p>
                      <a:pPr algn="ctr"/>
                      <a:r>
                        <a:rPr lang="en-US" dirty="0" smtClean="0"/>
                        <a:t>Buy</a:t>
                      </a:r>
                      <a:endParaRPr lang="en-US" dirty="0"/>
                    </a:p>
                  </a:txBody>
                  <a:tcPr/>
                </a:tc>
                <a:tc>
                  <a:txBody>
                    <a:bodyPr/>
                    <a:lstStyle/>
                    <a:p>
                      <a:pPr algn="ctr"/>
                      <a:r>
                        <a:rPr lang="en-US" dirty="0" smtClean="0"/>
                        <a:t>12-31-10</a:t>
                      </a:r>
                      <a:endParaRPr lang="en-US" dirty="0"/>
                    </a:p>
                  </a:txBody>
                  <a:tcPr/>
                </a:tc>
                <a:tc>
                  <a:txBody>
                    <a:bodyPr/>
                    <a:lstStyle/>
                    <a:p>
                      <a:pPr algn="ctr"/>
                      <a:r>
                        <a:rPr lang="en-US" dirty="0" smtClean="0"/>
                        <a:t>1.1205</a:t>
                      </a:r>
                      <a:endParaRPr lang="en-US" dirty="0"/>
                    </a:p>
                  </a:txBody>
                  <a:tcPr/>
                </a:tc>
                <a:tc>
                  <a:txBody>
                    <a:bodyPr/>
                    <a:lstStyle/>
                    <a:p>
                      <a:pPr algn="ctr"/>
                      <a:r>
                        <a:rPr lang="en-US" dirty="0" smtClean="0"/>
                        <a:t>($0.0857)</a:t>
                      </a:r>
                      <a:endParaRPr lang="en-US" dirty="0"/>
                    </a:p>
                  </a:txBody>
                  <a:tcPr/>
                </a:tc>
              </a:tr>
              <a:tr h="370840">
                <a:tc>
                  <a:txBody>
                    <a:bodyPr/>
                    <a:lstStyle/>
                    <a:p>
                      <a:pPr algn="ctr"/>
                      <a:r>
                        <a:rPr lang="en-US" dirty="0" smtClean="0"/>
                        <a:t>Sell</a:t>
                      </a:r>
                      <a:endParaRPr lang="en-US" dirty="0"/>
                    </a:p>
                  </a:txBody>
                  <a:tcPr/>
                </a:tc>
                <a:tc>
                  <a:txBody>
                    <a:bodyPr/>
                    <a:lstStyle/>
                    <a:p>
                      <a:pPr algn="ctr"/>
                      <a:r>
                        <a:rPr lang="en-US" dirty="0" smtClean="0"/>
                        <a:t>5-3-11</a:t>
                      </a:r>
                      <a:endParaRPr lang="en-US" dirty="0"/>
                    </a:p>
                  </a:txBody>
                  <a:tcPr/>
                </a:tc>
                <a:tc>
                  <a:txBody>
                    <a:bodyPr/>
                    <a:lstStyle/>
                    <a:p>
                      <a:pPr algn="ctr"/>
                      <a:r>
                        <a:rPr lang="en-US" dirty="0" smtClean="0"/>
                        <a:t>1.4143</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NA</a:t>
                      </a:r>
                    </a:p>
                  </a:txBody>
                  <a:tcPr/>
                </a:tc>
              </a:tr>
              <a:tr h="370840">
                <a:tc>
                  <a:txBody>
                    <a:bodyPr/>
                    <a:lstStyle/>
                    <a:p>
                      <a:pPr algn="ctr"/>
                      <a:r>
                        <a:rPr lang="en-US" dirty="0" smtClean="0"/>
                        <a:t>Buy</a:t>
                      </a:r>
                      <a:endParaRPr lang="en-US" dirty="0"/>
                    </a:p>
                  </a:txBody>
                  <a:tcPr/>
                </a:tc>
                <a:tc>
                  <a:txBody>
                    <a:bodyPr/>
                    <a:lstStyle/>
                    <a:p>
                      <a:pPr algn="ctr"/>
                      <a:r>
                        <a:rPr lang="en-US" dirty="0" smtClean="0"/>
                        <a:t>6-13-11</a:t>
                      </a:r>
                      <a:endParaRPr lang="en-US" dirty="0"/>
                    </a:p>
                  </a:txBody>
                  <a:tcPr/>
                </a:tc>
                <a:tc>
                  <a:txBody>
                    <a:bodyPr/>
                    <a:lstStyle/>
                    <a:p>
                      <a:pPr algn="ctr"/>
                      <a:r>
                        <a:rPr lang="en-US" dirty="0" smtClean="0"/>
                        <a:t>1.3958</a:t>
                      </a:r>
                      <a:endParaRPr lang="en-US" dirty="0"/>
                    </a:p>
                  </a:txBody>
                  <a:tcPr/>
                </a:tc>
                <a:tc>
                  <a:txBody>
                    <a:bodyPr/>
                    <a:lstStyle/>
                    <a:p>
                      <a:pPr algn="ctr"/>
                      <a:r>
                        <a:rPr lang="en-US" dirty="0" smtClean="0"/>
                        <a:t>$0.0185</a:t>
                      </a:r>
                      <a:endParaRPr lang="en-US" dirty="0"/>
                    </a:p>
                  </a:txBody>
                  <a:tcPr/>
                </a:tc>
              </a:tr>
              <a:tr h="370840">
                <a:tc>
                  <a:txBody>
                    <a:bodyPr/>
                    <a:lstStyle/>
                    <a:p>
                      <a:pPr algn="ctr"/>
                      <a:r>
                        <a:rPr lang="en-US" dirty="0" smtClean="0"/>
                        <a:t>Sell</a:t>
                      </a:r>
                      <a:endParaRPr lang="en-US" dirty="0"/>
                    </a:p>
                  </a:txBody>
                  <a:tcPr/>
                </a:tc>
                <a:tc>
                  <a:txBody>
                    <a:bodyPr/>
                    <a:lstStyle/>
                    <a:p>
                      <a:pPr algn="ctr"/>
                      <a:r>
                        <a:rPr lang="en-US" dirty="0" smtClean="0"/>
                        <a:t>6-24-11</a:t>
                      </a:r>
                      <a:endParaRPr lang="en-US" dirty="0"/>
                    </a:p>
                  </a:txBody>
                  <a:tcPr/>
                </a:tc>
                <a:tc>
                  <a:txBody>
                    <a:bodyPr/>
                    <a:lstStyle/>
                    <a:p>
                      <a:pPr algn="ctr"/>
                      <a:r>
                        <a:rPr lang="en-US" dirty="0" smtClean="0"/>
                        <a:t>1.2692</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NA</a:t>
                      </a:r>
                    </a:p>
                  </a:txBody>
                  <a:tcPr/>
                </a:tc>
              </a:tr>
              <a:tr h="370840">
                <a:tc>
                  <a:txBody>
                    <a:bodyPr/>
                    <a:lstStyle/>
                    <a:p>
                      <a:pPr algn="ctr"/>
                      <a:r>
                        <a:rPr lang="en-US" dirty="0" smtClean="0"/>
                        <a:t>Buy</a:t>
                      </a:r>
                      <a:endParaRPr lang="en-US" dirty="0"/>
                    </a:p>
                  </a:txBody>
                  <a:tcPr/>
                </a:tc>
                <a:tc>
                  <a:txBody>
                    <a:bodyPr/>
                    <a:lstStyle/>
                    <a:p>
                      <a:pPr algn="ctr"/>
                      <a:r>
                        <a:rPr lang="en-US" dirty="0" smtClean="0"/>
                        <a:t>7-28-11</a:t>
                      </a:r>
                      <a:endParaRPr lang="en-US" dirty="0"/>
                    </a:p>
                  </a:txBody>
                  <a:tcPr/>
                </a:tc>
                <a:tc>
                  <a:txBody>
                    <a:bodyPr/>
                    <a:lstStyle/>
                    <a:p>
                      <a:pPr algn="ctr"/>
                      <a:r>
                        <a:rPr lang="en-US" dirty="0" smtClean="0"/>
                        <a:t>1.0281</a:t>
                      </a:r>
                      <a:endParaRPr lang="en-US" dirty="0"/>
                    </a:p>
                  </a:txBody>
                  <a:tcPr/>
                </a:tc>
                <a:tc>
                  <a:txBody>
                    <a:bodyPr/>
                    <a:lstStyle/>
                    <a:p>
                      <a:pPr algn="ctr"/>
                      <a:r>
                        <a:rPr lang="en-US" dirty="0" smtClean="0"/>
                        <a:t>$0.2411</a:t>
                      </a:r>
                      <a:endParaRPr lang="en-US" dirty="0"/>
                    </a:p>
                  </a:txBody>
                  <a:tcPr/>
                </a:tc>
              </a:tr>
            </a:tbl>
          </a:graphicData>
        </a:graphic>
      </p:graphicFrame>
      <p:pic>
        <p:nvPicPr>
          <p:cNvPr id="5" name="Picture 5" descr="AgriLife EXTENSION lo#D03B1.wmf                                000D0466Macintosh HD                   C2149ABA:"/>
          <p:cNvPicPr>
            <a:picLocks noChangeAspect="1" noChangeArrowheads="1"/>
          </p:cNvPicPr>
          <p:nvPr/>
        </p:nvPicPr>
        <p:blipFill>
          <a:blip r:embed="rId2" cstate="print"/>
          <a:srcRect/>
          <a:stretch>
            <a:fillRect/>
          </a:stretch>
        </p:blipFill>
        <p:spPr bwMode="auto">
          <a:xfrm>
            <a:off x="7315200" y="6400800"/>
            <a:ext cx="1152525" cy="300038"/>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a:bodyPr>
          <a:lstStyle/>
          <a:p>
            <a:r>
              <a:rPr lang="en-US" sz="3200" dirty="0" smtClean="0"/>
              <a:t>Overview cont.</a:t>
            </a:r>
            <a:endParaRPr lang="en-US" sz="3200" dirty="0"/>
          </a:p>
        </p:txBody>
      </p:sp>
      <p:sp>
        <p:nvSpPr>
          <p:cNvPr id="3" name="Content Placeholder 2"/>
          <p:cNvSpPr>
            <a:spLocks noGrp="1"/>
          </p:cNvSpPr>
          <p:nvPr>
            <p:ph idx="1"/>
          </p:nvPr>
        </p:nvSpPr>
        <p:spPr/>
        <p:txBody>
          <a:bodyPr>
            <a:normAutofit lnSpcReduction="10000"/>
          </a:bodyPr>
          <a:lstStyle/>
          <a:p>
            <a:pPr>
              <a:buFont typeface="Wingdings" pitchFamily="2" charset="2"/>
              <a:buChar char="Ø"/>
            </a:pPr>
            <a:r>
              <a:rPr lang="en-US" sz="2400" dirty="0" smtClean="0"/>
              <a:t>Figure 4 shows later signals, fewer tables, less commissions, and only one round turn trade that lost money.  The net addition to a $1.0281 cash selling price would be $0.1739 for a net price of $1.202, and commission costs would be less.</a:t>
            </a:r>
          </a:p>
          <a:p>
            <a:pPr>
              <a:buFont typeface="Wingdings" pitchFamily="2" charset="2"/>
              <a:buChar char="Ø"/>
            </a:pPr>
            <a:r>
              <a:rPr lang="en-US" sz="2400" dirty="0" smtClean="0"/>
              <a:t>As a contrast, Figure 5 shows what can happen when using much shorter moving average combinations, such as a 4- and 9-day set of moving averages.  A table of detailed trades is not shown here because there would have been many round turn trades with several having an entry 1 day, and an exit in the next 1-3 days.  In an attempt to reduce the number of false signals getting the user in and out of trades so quickly, some analysts will suggest using a filter such as a minimum penetration, or multiple closes before the signal is accepted.</a:t>
            </a:r>
            <a:endParaRPr lang="en-US" sz="2400" dirty="0"/>
          </a:p>
        </p:txBody>
      </p:sp>
      <p:pic>
        <p:nvPicPr>
          <p:cNvPr id="4" name="Picture 5" descr="AgriLife EXTENSION lo#D03B1.wmf                                000D0466Macintosh HD                   C2149ABA:"/>
          <p:cNvPicPr>
            <a:picLocks noChangeAspect="1" noChangeArrowheads="1"/>
          </p:cNvPicPr>
          <p:nvPr/>
        </p:nvPicPr>
        <p:blipFill>
          <a:blip r:embed="rId2" cstate="print"/>
          <a:srcRect/>
          <a:stretch>
            <a:fillRect/>
          </a:stretch>
        </p:blipFill>
        <p:spPr bwMode="auto">
          <a:xfrm>
            <a:off x="7315200" y="6400800"/>
            <a:ext cx="1152525" cy="300038"/>
          </a:xfrm>
          <a:prstGeom prst="rect">
            <a:avLst/>
          </a:prstGeom>
          <a:noFill/>
          <a:ln w="9525">
            <a:noFill/>
            <a:miter lim="800000"/>
            <a:headEnd/>
            <a:tailEnd/>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Figure 4. Cotton Futures (18 and 40-day Moving Averages)</a:t>
            </a:r>
            <a:endParaRPr lang="en-US" sz="3200" dirty="0"/>
          </a:p>
        </p:txBody>
      </p:sp>
      <p:pic>
        <p:nvPicPr>
          <p:cNvPr id="4098" name="Picture 2" descr="D:\z-Risk Management Publications - Diane (8-3-11)\Figure 4. Cotton Futures (18-40 day MA).jpg"/>
          <p:cNvPicPr>
            <a:picLocks noGrp="1" noChangeAspect="1" noChangeArrowheads="1"/>
          </p:cNvPicPr>
          <p:nvPr>
            <p:ph idx="1"/>
          </p:nvPr>
        </p:nvPicPr>
        <p:blipFill>
          <a:blip r:embed="rId2" cstate="print"/>
          <a:srcRect/>
          <a:stretch>
            <a:fillRect/>
          </a:stretch>
        </p:blipFill>
        <p:spPr bwMode="auto">
          <a:xfrm>
            <a:off x="838200" y="1600200"/>
            <a:ext cx="7467599" cy="4525963"/>
          </a:xfrm>
          <a:prstGeom prst="rect">
            <a:avLst/>
          </a:prstGeom>
          <a:noFill/>
        </p:spPr>
      </p:pic>
      <p:pic>
        <p:nvPicPr>
          <p:cNvPr id="4" name="Picture 5" descr="AgriLife EXTENSION lo#D03B1.wmf                                000D0466Macintosh HD                   C2149ABA:"/>
          <p:cNvPicPr>
            <a:picLocks noChangeAspect="1" noChangeArrowheads="1"/>
          </p:cNvPicPr>
          <p:nvPr/>
        </p:nvPicPr>
        <p:blipFill>
          <a:blip r:embed="rId3" cstate="print"/>
          <a:srcRect/>
          <a:stretch>
            <a:fillRect/>
          </a:stretch>
        </p:blipFill>
        <p:spPr bwMode="auto">
          <a:xfrm>
            <a:off x="7315200" y="6400800"/>
            <a:ext cx="1152525" cy="300038"/>
          </a:xfrm>
          <a:prstGeom prst="rect">
            <a:avLst/>
          </a:prstGeom>
          <a:noFill/>
          <a:ln w="9525">
            <a:noFill/>
            <a:miter lim="800000"/>
            <a:headEnd/>
            <a:tailEnd/>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Figure 5. Cotton Futures (4 and 9-day Moving Averages)</a:t>
            </a:r>
            <a:endParaRPr lang="en-US" sz="3200" dirty="0"/>
          </a:p>
        </p:txBody>
      </p:sp>
      <p:pic>
        <p:nvPicPr>
          <p:cNvPr id="5122" name="Picture 2" descr="D:\z-Risk Management Publications - Diane (8-3-11)\Figure 5. Cotton Futures (4-9 day MA).jpg"/>
          <p:cNvPicPr>
            <a:picLocks noGrp="1" noChangeAspect="1" noChangeArrowheads="1"/>
          </p:cNvPicPr>
          <p:nvPr>
            <p:ph idx="1"/>
          </p:nvPr>
        </p:nvPicPr>
        <p:blipFill>
          <a:blip r:embed="rId2" cstate="print"/>
          <a:srcRect/>
          <a:stretch>
            <a:fillRect/>
          </a:stretch>
        </p:blipFill>
        <p:spPr bwMode="auto">
          <a:xfrm>
            <a:off x="838200" y="1600200"/>
            <a:ext cx="7543799" cy="4525963"/>
          </a:xfrm>
          <a:prstGeom prst="rect">
            <a:avLst/>
          </a:prstGeom>
          <a:noFill/>
        </p:spPr>
      </p:pic>
      <p:pic>
        <p:nvPicPr>
          <p:cNvPr id="4" name="Picture 5" descr="AgriLife EXTENSION lo#D03B1.wmf                                000D0466Macintosh HD                   C2149ABA:"/>
          <p:cNvPicPr>
            <a:picLocks noChangeAspect="1" noChangeArrowheads="1"/>
          </p:cNvPicPr>
          <p:nvPr/>
        </p:nvPicPr>
        <p:blipFill>
          <a:blip r:embed="rId3" cstate="print"/>
          <a:srcRect/>
          <a:stretch>
            <a:fillRect/>
          </a:stretch>
        </p:blipFill>
        <p:spPr bwMode="auto">
          <a:xfrm>
            <a:off x="7315200" y="6400800"/>
            <a:ext cx="1152525" cy="300038"/>
          </a:xfrm>
          <a:prstGeom prst="rect">
            <a:avLst/>
          </a:prstGeom>
          <a:noFill/>
          <a:ln w="9525">
            <a:noFill/>
            <a:miter lim="800000"/>
            <a:headEnd/>
            <a:tailEnd/>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sz="3200" dirty="0" smtClean="0"/>
              <a:t>Overview cont.</a:t>
            </a:r>
            <a:endParaRPr lang="en-US" sz="3200" dirty="0"/>
          </a:p>
        </p:txBody>
      </p:sp>
      <p:sp>
        <p:nvSpPr>
          <p:cNvPr id="3" name="Content Placeholder 2"/>
          <p:cNvSpPr>
            <a:spLocks noGrp="1"/>
          </p:cNvSpPr>
          <p:nvPr>
            <p:ph idx="1"/>
          </p:nvPr>
        </p:nvSpPr>
        <p:spPr/>
        <p:txBody>
          <a:bodyPr>
            <a:normAutofit fontScale="92500" lnSpcReduction="10000"/>
          </a:bodyPr>
          <a:lstStyle/>
          <a:p>
            <a:pPr>
              <a:buFont typeface="Wingdings" pitchFamily="2" charset="2"/>
              <a:buChar char="Ø"/>
            </a:pPr>
            <a:r>
              <a:rPr lang="en-US" sz="2400" dirty="0" smtClean="0"/>
              <a:t>The corn futures (Fig. 6) offered rallies to various resistance planes in July, August and September 2008, and again in June 2009 and sell orders just under those planes would have been filled and short hedges set</a:t>
            </a:r>
            <a:r>
              <a:rPr lang="en-US" sz="2400" dirty="0" smtClean="0"/>
              <a:t>.  But if the chart opportunities were missed, the 40-day moving average shown in Figure 6 would have been effective in helping to lock in some price protection in this quick market decline.  An early sell signal on March 19 at $5.1850 would have set short hedges to early initially, and that short hedge position would have been lifted on a buy signal on March 25 at the closing price of $5.39.  A better sell signal on July 17, 2008, on a close below a declining 40-day moving average would have replaced the short hedges at $6.42.  In all, 13 trades would have been generated by the time the December corn futures contract closed out at $3.92 in December 2009.</a:t>
            </a:r>
            <a:endParaRPr lang="en-US" sz="2400" dirty="0"/>
          </a:p>
        </p:txBody>
      </p:sp>
      <p:pic>
        <p:nvPicPr>
          <p:cNvPr id="4" name="Picture 5" descr="AgriLife EXTENSION lo#D03B1.wmf                                000D0466Macintosh HD                   C2149ABA:"/>
          <p:cNvPicPr>
            <a:picLocks noChangeAspect="1" noChangeArrowheads="1"/>
          </p:cNvPicPr>
          <p:nvPr/>
        </p:nvPicPr>
        <p:blipFill>
          <a:blip r:embed="rId2" cstate="print"/>
          <a:srcRect/>
          <a:stretch>
            <a:fillRect/>
          </a:stretch>
        </p:blipFill>
        <p:spPr bwMode="auto">
          <a:xfrm>
            <a:off x="7315200" y="6400800"/>
            <a:ext cx="1152525" cy="300038"/>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a:bodyPr>
          <a:lstStyle/>
          <a:p>
            <a:r>
              <a:rPr lang="en-US" sz="3200" dirty="0" smtClean="0"/>
              <a:t>Overview</a:t>
            </a:r>
            <a:endParaRPr lang="en-US" sz="3200" dirty="0"/>
          </a:p>
        </p:txBody>
      </p:sp>
      <p:sp>
        <p:nvSpPr>
          <p:cNvPr id="3" name="Content Placeholder 2"/>
          <p:cNvSpPr>
            <a:spLocks noGrp="1"/>
          </p:cNvSpPr>
          <p:nvPr>
            <p:ph idx="1"/>
          </p:nvPr>
        </p:nvSpPr>
        <p:spPr>
          <a:xfrm>
            <a:off x="457200" y="1371600"/>
            <a:ext cx="8229600" cy="4754563"/>
          </a:xfrm>
        </p:spPr>
        <p:txBody>
          <a:bodyPr>
            <a:normAutofit/>
          </a:bodyPr>
          <a:lstStyle/>
          <a:p>
            <a:pPr>
              <a:buFont typeface="Wingdings" pitchFamily="2" charset="2"/>
              <a:buChar char="Ø"/>
            </a:pPr>
            <a:r>
              <a:rPr lang="en-US" sz="2400" dirty="0" smtClean="0"/>
              <a:t>Technical analysis uses past price information to form expectations about what will happen in the future.  The bar chart shows the high, low and closing prices for each day for a particular commodity.  Under the scrutiny of a skilled chart analyst, the chart reveals sell and buy signals as important components of a price risk management program.  However, not all producers are comfortable reading a chart.  There is also the danger that when one is waiting and watching for a particular price level tied to a chart pattern, that pricing objectives may never be reached.  That may be the very year a producer needs to forward price, by placing hedges, to maintain financial viability.</a:t>
            </a:r>
            <a:endParaRPr lang="en-US" sz="2400" dirty="0"/>
          </a:p>
        </p:txBody>
      </p:sp>
      <p:pic>
        <p:nvPicPr>
          <p:cNvPr id="4" name="Picture 5" descr="AgriLife EXTENSION lo#D03B1.wmf                                000D0466Macintosh HD                   C2149ABA:"/>
          <p:cNvPicPr>
            <a:picLocks noChangeAspect="1" noChangeArrowheads="1"/>
          </p:cNvPicPr>
          <p:nvPr/>
        </p:nvPicPr>
        <p:blipFill>
          <a:blip r:embed="rId2" cstate="print"/>
          <a:srcRect/>
          <a:stretch>
            <a:fillRect/>
          </a:stretch>
        </p:blipFill>
        <p:spPr bwMode="auto">
          <a:xfrm>
            <a:off x="7315200" y="6400800"/>
            <a:ext cx="1152525" cy="300038"/>
          </a:xfrm>
          <a:prstGeom prst="rect">
            <a:avLst/>
          </a:prstGeom>
          <a:noFill/>
          <a:ln w="9525">
            <a:noFill/>
            <a:miter lim="800000"/>
            <a:headEnd/>
            <a:tailEnd/>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r>
              <a:rPr lang="en-US" sz="3200" dirty="0" smtClean="0"/>
              <a:t>Figure 6. Corn Futures (40-day Moving Average)</a:t>
            </a:r>
            <a:endParaRPr lang="en-US" sz="3200" dirty="0"/>
          </a:p>
        </p:txBody>
      </p:sp>
      <p:pic>
        <p:nvPicPr>
          <p:cNvPr id="1026" name="Picture 2" descr="D:\z-Risk Management Publications - Diane (8-3-11)\Figure 6. Corn Futures (40 day MA).jpg"/>
          <p:cNvPicPr>
            <a:picLocks noGrp="1" noChangeAspect="1" noChangeArrowheads="1"/>
          </p:cNvPicPr>
          <p:nvPr>
            <p:ph idx="1"/>
          </p:nvPr>
        </p:nvPicPr>
        <p:blipFill>
          <a:blip r:embed="rId2" cstate="print"/>
          <a:srcRect/>
          <a:stretch>
            <a:fillRect/>
          </a:stretch>
        </p:blipFill>
        <p:spPr bwMode="auto">
          <a:xfrm>
            <a:off x="838200" y="1600200"/>
            <a:ext cx="7543799" cy="4525963"/>
          </a:xfrm>
          <a:prstGeom prst="rect">
            <a:avLst/>
          </a:prstGeom>
          <a:noFill/>
        </p:spPr>
      </p:pic>
      <p:pic>
        <p:nvPicPr>
          <p:cNvPr id="5" name="Picture 5" descr="AgriLife EXTENSION lo#D03B1.wmf                                000D0466Macintosh HD                   C2149ABA:"/>
          <p:cNvPicPr>
            <a:picLocks noChangeAspect="1" noChangeArrowheads="1"/>
          </p:cNvPicPr>
          <p:nvPr/>
        </p:nvPicPr>
        <p:blipFill>
          <a:blip r:embed="rId3" cstate="print"/>
          <a:srcRect/>
          <a:stretch>
            <a:fillRect/>
          </a:stretch>
        </p:blipFill>
        <p:spPr bwMode="auto">
          <a:xfrm>
            <a:off x="7315200" y="6400800"/>
            <a:ext cx="1152525" cy="300038"/>
          </a:xfrm>
          <a:prstGeom prst="rect">
            <a:avLst/>
          </a:prstGeom>
          <a:noFill/>
          <a:ln w="9525">
            <a:noFill/>
            <a:miter lim="800000"/>
            <a:headEnd/>
            <a:tailEnd/>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a:bodyPr>
          <a:lstStyle/>
          <a:p>
            <a:r>
              <a:rPr lang="en-US" sz="3200" dirty="0" smtClean="0"/>
              <a:t>Overview cont.</a:t>
            </a:r>
            <a:endParaRPr lang="en-US" sz="3200" dirty="0"/>
          </a:p>
        </p:txBody>
      </p:sp>
      <p:sp>
        <p:nvSpPr>
          <p:cNvPr id="3" name="Content Placeholder 2"/>
          <p:cNvSpPr>
            <a:spLocks noGrp="1"/>
          </p:cNvSpPr>
          <p:nvPr>
            <p:ph idx="1"/>
          </p:nvPr>
        </p:nvSpPr>
        <p:spPr>
          <a:xfrm>
            <a:off x="457200" y="990600"/>
            <a:ext cx="8229600" cy="5410200"/>
          </a:xfrm>
        </p:spPr>
        <p:txBody>
          <a:bodyPr>
            <a:normAutofit/>
          </a:bodyPr>
          <a:lstStyle/>
          <a:p>
            <a:pPr>
              <a:buFont typeface="Wingdings" pitchFamily="2" charset="2"/>
              <a:buChar char="Ø"/>
            </a:pPr>
            <a:r>
              <a:rPr lang="en-US" sz="2400" dirty="0" smtClean="0"/>
              <a:t>The 18- and 40-day moving averages are less effective in getting the highest total price in this type of market with a mix of trending and choppy periods.  The signals, dates, price and profit (loss) for the 18 and 40-day moving averages are shown in the table below and in Figure 7. </a:t>
            </a:r>
          </a:p>
          <a:p>
            <a:pPr>
              <a:buFont typeface="Wingdings" pitchFamily="2" charset="2"/>
              <a:buChar char="Ø"/>
            </a:pPr>
            <a:endParaRPr lang="en-US" sz="2400" dirty="0"/>
          </a:p>
        </p:txBody>
      </p:sp>
      <p:graphicFrame>
        <p:nvGraphicFramePr>
          <p:cNvPr id="4" name="Table 3"/>
          <p:cNvGraphicFramePr>
            <a:graphicFrameLocks noGrp="1"/>
          </p:cNvGraphicFramePr>
          <p:nvPr/>
        </p:nvGraphicFramePr>
        <p:xfrm>
          <a:off x="1524000" y="2971800"/>
          <a:ext cx="6096000" cy="3291840"/>
        </p:xfrm>
        <a:graphic>
          <a:graphicData uri="http://schemas.openxmlformats.org/drawingml/2006/table">
            <a:tbl>
              <a:tblPr firstRow="1" bandRow="1">
                <a:tableStyleId>{5C22544A-7EE6-4342-B048-85BDC9FD1C3A}</a:tableStyleId>
              </a:tblPr>
              <a:tblGrid>
                <a:gridCol w="1524000"/>
                <a:gridCol w="1524000"/>
                <a:gridCol w="1524000"/>
                <a:gridCol w="1524000"/>
              </a:tblGrid>
              <a:tr h="201507">
                <a:tc gridSpan="4">
                  <a:txBody>
                    <a:bodyPr/>
                    <a:lstStyle/>
                    <a:p>
                      <a:pPr algn="r"/>
                      <a:r>
                        <a:rPr lang="en-US" sz="1200" dirty="0" smtClean="0"/>
                        <a:t>Profit ($)</a:t>
                      </a:r>
                      <a:endParaRPr lang="en-US" sz="1200" dirty="0"/>
                    </a:p>
                  </a:txBody>
                  <a:tcPr/>
                </a:tc>
                <a:tc hMerge="1">
                  <a:txBody>
                    <a:bodyPr/>
                    <a:lstStyle/>
                    <a:p>
                      <a:endParaRPr lang="en-US" sz="1100" dirty="0"/>
                    </a:p>
                  </a:txBody>
                  <a:tcPr/>
                </a:tc>
                <a:tc hMerge="1">
                  <a:txBody>
                    <a:bodyPr/>
                    <a:lstStyle/>
                    <a:p>
                      <a:endParaRPr lang="en-US" sz="1100" dirty="0"/>
                    </a:p>
                  </a:txBody>
                  <a:tcPr/>
                </a:tc>
                <a:tc hMerge="1">
                  <a:txBody>
                    <a:bodyPr/>
                    <a:lstStyle/>
                    <a:p>
                      <a:endParaRPr lang="en-US" sz="1100" dirty="0"/>
                    </a:p>
                  </a:txBody>
                  <a:tcPr/>
                </a:tc>
              </a:tr>
              <a:tr h="201507">
                <a:tc>
                  <a:txBody>
                    <a:bodyPr/>
                    <a:lstStyle/>
                    <a:p>
                      <a:pPr algn="ctr"/>
                      <a:r>
                        <a:rPr lang="en-US" sz="1200" dirty="0" smtClean="0"/>
                        <a:t>Action</a:t>
                      </a:r>
                      <a:endParaRPr lang="en-US" sz="1200" dirty="0"/>
                    </a:p>
                  </a:txBody>
                  <a:tcPr/>
                </a:tc>
                <a:tc>
                  <a:txBody>
                    <a:bodyPr/>
                    <a:lstStyle/>
                    <a:p>
                      <a:pPr algn="ctr"/>
                      <a:r>
                        <a:rPr lang="en-US" sz="1200" dirty="0" smtClean="0"/>
                        <a:t>Date</a:t>
                      </a:r>
                      <a:endParaRPr lang="en-US" sz="1200" dirty="0"/>
                    </a:p>
                  </a:txBody>
                  <a:tcPr/>
                </a:tc>
                <a:tc>
                  <a:txBody>
                    <a:bodyPr/>
                    <a:lstStyle/>
                    <a:p>
                      <a:pPr algn="ctr"/>
                      <a:r>
                        <a:rPr lang="en-US" sz="1200" dirty="0" smtClean="0"/>
                        <a:t>Price ($)</a:t>
                      </a:r>
                      <a:endParaRPr lang="en-US" sz="1200" dirty="0"/>
                    </a:p>
                  </a:txBody>
                  <a:tcPr/>
                </a:tc>
                <a:tc>
                  <a:txBody>
                    <a:bodyPr/>
                    <a:lstStyle/>
                    <a:p>
                      <a:pPr algn="ctr"/>
                      <a:r>
                        <a:rPr lang="en-US" sz="1200" dirty="0" smtClean="0"/>
                        <a:t>(Loss)</a:t>
                      </a:r>
                      <a:endParaRPr lang="en-US" sz="1200" dirty="0"/>
                    </a:p>
                  </a:txBody>
                  <a:tcPr/>
                </a:tc>
              </a:tr>
              <a:tr h="201507">
                <a:tc>
                  <a:txBody>
                    <a:bodyPr/>
                    <a:lstStyle/>
                    <a:p>
                      <a:pPr algn="ctr"/>
                      <a:r>
                        <a:rPr lang="en-US" sz="1200" dirty="0" smtClean="0"/>
                        <a:t>Sell</a:t>
                      </a:r>
                      <a:endParaRPr lang="en-US" sz="1200" dirty="0"/>
                    </a:p>
                  </a:txBody>
                  <a:tcPr/>
                </a:tc>
                <a:tc>
                  <a:txBody>
                    <a:bodyPr/>
                    <a:lstStyle/>
                    <a:p>
                      <a:pPr algn="ctr"/>
                      <a:r>
                        <a:rPr lang="en-US" sz="1200" dirty="0" smtClean="0"/>
                        <a:t>7-24-08</a:t>
                      </a:r>
                      <a:endParaRPr lang="en-US" sz="1200" dirty="0"/>
                    </a:p>
                  </a:txBody>
                  <a:tcPr/>
                </a:tc>
                <a:tc>
                  <a:txBody>
                    <a:bodyPr/>
                    <a:lstStyle/>
                    <a:p>
                      <a:pPr algn="ctr"/>
                      <a:r>
                        <a:rPr lang="en-US" sz="1200" dirty="0" smtClean="0"/>
                        <a:t>6.16</a:t>
                      </a:r>
                      <a:endParaRPr lang="en-US" sz="1200" dirty="0"/>
                    </a:p>
                  </a:txBody>
                  <a:tcPr/>
                </a:tc>
                <a:tc>
                  <a:txBody>
                    <a:bodyPr/>
                    <a:lstStyle/>
                    <a:p>
                      <a:pPr algn="ctr"/>
                      <a:r>
                        <a:rPr lang="en-US" sz="1200" dirty="0" smtClean="0"/>
                        <a:t>NA</a:t>
                      </a:r>
                      <a:endParaRPr lang="en-US" sz="1200" dirty="0"/>
                    </a:p>
                  </a:txBody>
                  <a:tcPr/>
                </a:tc>
              </a:tr>
              <a:tr h="201507">
                <a:tc>
                  <a:txBody>
                    <a:bodyPr/>
                    <a:lstStyle/>
                    <a:p>
                      <a:pPr algn="ctr"/>
                      <a:r>
                        <a:rPr lang="en-US" sz="1200" dirty="0" smtClean="0"/>
                        <a:t>Buy</a:t>
                      </a:r>
                      <a:endParaRPr lang="en-US" sz="1200" dirty="0"/>
                    </a:p>
                  </a:txBody>
                  <a:tcPr/>
                </a:tc>
                <a:tc>
                  <a:txBody>
                    <a:bodyPr/>
                    <a:lstStyle/>
                    <a:p>
                      <a:pPr algn="ctr"/>
                      <a:r>
                        <a:rPr lang="en-US" sz="1200" dirty="0" smtClean="0"/>
                        <a:t>9-11-08</a:t>
                      </a:r>
                      <a:endParaRPr lang="en-US" sz="1200" dirty="0"/>
                    </a:p>
                  </a:txBody>
                  <a:tcPr/>
                </a:tc>
                <a:tc>
                  <a:txBody>
                    <a:bodyPr/>
                    <a:lstStyle/>
                    <a:p>
                      <a:pPr algn="ctr"/>
                      <a:r>
                        <a:rPr lang="en-US" sz="1200" dirty="0" smtClean="0"/>
                        <a:t>5.79</a:t>
                      </a:r>
                      <a:endParaRPr lang="en-US" sz="1200" dirty="0"/>
                    </a:p>
                  </a:txBody>
                  <a:tcPr/>
                </a:tc>
                <a:tc>
                  <a:txBody>
                    <a:bodyPr/>
                    <a:lstStyle/>
                    <a:p>
                      <a:pPr algn="ctr"/>
                      <a:r>
                        <a:rPr lang="en-US" sz="1200" dirty="0" smtClean="0"/>
                        <a:t>$0.37</a:t>
                      </a:r>
                      <a:endParaRPr lang="en-US" sz="1200" dirty="0"/>
                    </a:p>
                  </a:txBody>
                  <a:tcPr/>
                </a:tc>
              </a:tr>
              <a:tr h="201507">
                <a:tc>
                  <a:txBody>
                    <a:bodyPr/>
                    <a:lstStyle/>
                    <a:p>
                      <a:pPr algn="ctr"/>
                      <a:r>
                        <a:rPr lang="en-US" sz="1200" dirty="0" smtClean="0"/>
                        <a:t>Sell</a:t>
                      </a:r>
                      <a:endParaRPr lang="en-US" sz="1200" dirty="0"/>
                    </a:p>
                  </a:txBody>
                  <a:tcPr/>
                </a:tc>
                <a:tc>
                  <a:txBody>
                    <a:bodyPr/>
                    <a:lstStyle/>
                    <a:p>
                      <a:pPr algn="ctr"/>
                      <a:r>
                        <a:rPr lang="en-US" sz="1200" dirty="0" smtClean="0"/>
                        <a:t>9-16-08</a:t>
                      </a:r>
                      <a:endParaRPr lang="en-US" sz="1200" dirty="0"/>
                    </a:p>
                  </a:txBody>
                  <a:tcPr/>
                </a:tc>
                <a:tc>
                  <a:txBody>
                    <a:bodyPr/>
                    <a:lstStyle/>
                    <a:p>
                      <a:pPr algn="ctr"/>
                      <a:r>
                        <a:rPr lang="en-US" sz="1200" dirty="0" smtClean="0"/>
                        <a:t>5.65</a:t>
                      </a:r>
                      <a:endParaRPr lang="en-US" sz="12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t>NA</a:t>
                      </a:r>
                    </a:p>
                  </a:txBody>
                  <a:tcPr/>
                </a:tc>
              </a:tr>
              <a:tr h="201507">
                <a:tc>
                  <a:txBody>
                    <a:bodyPr/>
                    <a:lstStyle/>
                    <a:p>
                      <a:pPr algn="ctr"/>
                      <a:r>
                        <a:rPr lang="en-US" sz="1200" dirty="0" smtClean="0"/>
                        <a:t>Buy</a:t>
                      </a:r>
                      <a:endParaRPr lang="en-US" sz="1200" dirty="0"/>
                    </a:p>
                  </a:txBody>
                  <a:tcPr/>
                </a:tc>
                <a:tc>
                  <a:txBody>
                    <a:bodyPr/>
                    <a:lstStyle/>
                    <a:p>
                      <a:pPr algn="ctr"/>
                      <a:r>
                        <a:rPr lang="en-US" sz="1200" dirty="0" smtClean="0"/>
                        <a:t>1-02-09</a:t>
                      </a:r>
                      <a:endParaRPr lang="en-US" sz="1200" dirty="0"/>
                    </a:p>
                  </a:txBody>
                  <a:tcPr/>
                </a:tc>
                <a:tc>
                  <a:txBody>
                    <a:bodyPr/>
                    <a:lstStyle/>
                    <a:p>
                      <a:pPr algn="ctr"/>
                      <a:r>
                        <a:rPr lang="en-US" sz="1200" dirty="0" smtClean="0"/>
                        <a:t>4.5625</a:t>
                      </a:r>
                      <a:endParaRPr lang="en-US" sz="1200" dirty="0"/>
                    </a:p>
                  </a:txBody>
                  <a:tcPr/>
                </a:tc>
                <a:tc>
                  <a:txBody>
                    <a:bodyPr/>
                    <a:lstStyle/>
                    <a:p>
                      <a:pPr algn="ctr"/>
                      <a:r>
                        <a:rPr lang="en-US" sz="1200" dirty="0" smtClean="0"/>
                        <a:t>$1.0875</a:t>
                      </a:r>
                      <a:endParaRPr lang="en-US" sz="1200" dirty="0"/>
                    </a:p>
                  </a:txBody>
                  <a:tcPr/>
                </a:tc>
              </a:tr>
              <a:tr h="201507">
                <a:tc>
                  <a:txBody>
                    <a:bodyPr/>
                    <a:lstStyle/>
                    <a:p>
                      <a:pPr algn="ctr"/>
                      <a:r>
                        <a:rPr lang="en-US" sz="1200" dirty="0" smtClean="0"/>
                        <a:t>Sell</a:t>
                      </a:r>
                      <a:endParaRPr lang="en-US" sz="1200" dirty="0"/>
                    </a:p>
                  </a:txBody>
                  <a:tcPr/>
                </a:tc>
                <a:tc>
                  <a:txBody>
                    <a:bodyPr/>
                    <a:lstStyle/>
                    <a:p>
                      <a:pPr algn="ctr"/>
                      <a:r>
                        <a:rPr lang="en-US" sz="1200" dirty="0" smtClean="0"/>
                        <a:t>2-04-09</a:t>
                      </a:r>
                      <a:endParaRPr lang="en-US" sz="1200" dirty="0"/>
                    </a:p>
                  </a:txBody>
                  <a:tcPr/>
                </a:tc>
                <a:tc>
                  <a:txBody>
                    <a:bodyPr/>
                    <a:lstStyle/>
                    <a:p>
                      <a:pPr algn="ctr"/>
                      <a:r>
                        <a:rPr lang="en-US" sz="1200" dirty="0" smtClean="0"/>
                        <a:t>4.0175</a:t>
                      </a:r>
                      <a:endParaRPr lang="en-US" sz="12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t>NA</a:t>
                      </a:r>
                    </a:p>
                  </a:txBody>
                  <a:tcPr/>
                </a:tc>
              </a:tr>
              <a:tr h="201507">
                <a:tc>
                  <a:txBody>
                    <a:bodyPr/>
                    <a:lstStyle/>
                    <a:p>
                      <a:pPr algn="ctr"/>
                      <a:r>
                        <a:rPr lang="en-US" sz="1200" dirty="0" smtClean="0"/>
                        <a:t>Buy</a:t>
                      </a:r>
                      <a:endParaRPr lang="en-US" sz="1200" dirty="0"/>
                    </a:p>
                  </a:txBody>
                  <a:tcPr/>
                </a:tc>
                <a:tc>
                  <a:txBody>
                    <a:bodyPr/>
                    <a:lstStyle/>
                    <a:p>
                      <a:pPr algn="ctr"/>
                      <a:r>
                        <a:rPr lang="en-US" sz="1200" dirty="0" smtClean="0"/>
                        <a:t>3-25-09</a:t>
                      </a:r>
                      <a:endParaRPr lang="en-US" sz="1200" dirty="0"/>
                    </a:p>
                  </a:txBody>
                  <a:tcPr/>
                </a:tc>
                <a:tc>
                  <a:txBody>
                    <a:bodyPr/>
                    <a:lstStyle/>
                    <a:p>
                      <a:pPr algn="ctr"/>
                      <a:r>
                        <a:rPr lang="en-US" sz="1200" dirty="0" smtClean="0"/>
                        <a:t>4.175</a:t>
                      </a:r>
                      <a:endParaRPr lang="en-US" sz="1200" dirty="0"/>
                    </a:p>
                  </a:txBody>
                  <a:tcPr/>
                </a:tc>
                <a:tc>
                  <a:txBody>
                    <a:bodyPr/>
                    <a:lstStyle/>
                    <a:p>
                      <a:pPr algn="ctr"/>
                      <a:r>
                        <a:rPr lang="en-US" sz="1200" dirty="0" smtClean="0"/>
                        <a:t>($0.1575)</a:t>
                      </a:r>
                      <a:endParaRPr lang="en-US" sz="1200" dirty="0"/>
                    </a:p>
                  </a:txBody>
                  <a:tcPr/>
                </a:tc>
              </a:tr>
              <a:tr h="201507">
                <a:tc>
                  <a:txBody>
                    <a:bodyPr/>
                    <a:lstStyle/>
                    <a:p>
                      <a:pPr algn="ctr"/>
                      <a:r>
                        <a:rPr lang="en-US" sz="1200" dirty="0" smtClean="0"/>
                        <a:t>Sell</a:t>
                      </a:r>
                      <a:endParaRPr lang="en-US" sz="1200" dirty="0"/>
                    </a:p>
                  </a:txBody>
                  <a:tcPr/>
                </a:tc>
                <a:tc>
                  <a:txBody>
                    <a:bodyPr/>
                    <a:lstStyle/>
                    <a:p>
                      <a:pPr algn="ctr"/>
                      <a:r>
                        <a:rPr lang="en-US" sz="1200" dirty="0" smtClean="0"/>
                        <a:t>4-29-09</a:t>
                      </a:r>
                      <a:endParaRPr lang="en-US" sz="1200" dirty="0"/>
                    </a:p>
                  </a:txBody>
                  <a:tcPr/>
                </a:tc>
                <a:tc>
                  <a:txBody>
                    <a:bodyPr/>
                    <a:lstStyle/>
                    <a:p>
                      <a:pPr algn="ctr"/>
                      <a:r>
                        <a:rPr lang="en-US" sz="1200" dirty="0" smtClean="0"/>
                        <a:t>4.2175</a:t>
                      </a:r>
                      <a:endParaRPr lang="en-US" sz="12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t>NA</a:t>
                      </a:r>
                    </a:p>
                  </a:txBody>
                  <a:tcPr/>
                </a:tc>
              </a:tr>
              <a:tr h="201507">
                <a:tc>
                  <a:txBody>
                    <a:bodyPr/>
                    <a:lstStyle/>
                    <a:p>
                      <a:pPr algn="ctr"/>
                      <a:r>
                        <a:rPr lang="en-US" sz="1200" dirty="0" smtClean="0"/>
                        <a:t>Buy</a:t>
                      </a:r>
                      <a:endParaRPr lang="en-US" sz="1200" dirty="0"/>
                    </a:p>
                  </a:txBody>
                  <a:tcPr/>
                </a:tc>
                <a:tc>
                  <a:txBody>
                    <a:bodyPr/>
                    <a:lstStyle/>
                    <a:p>
                      <a:pPr algn="ctr"/>
                      <a:r>
                        <a:rPr lang="en-US" sz="1200" dirty="0" smtClean="0"/>
                        <a:t>5-14-09</a:t>
                      </a:r>
                      <a:endParaRPr lang="en-US" sz="1200" dirty="0"/>
                    </a:p>
                  </a:txBody>
                  <a:tcPr/>
                </a:tc>
                <a:tc>
                  <a:txBody>
                    <a:bodyPr/>
                    <a:lstStyle/>
                    <a:p>
                      <a:pPr algn="ctr"/>
                      <a:r>
                        <a:rPr lang="en-US" sz="1200" dirty="0" smtClean="0"/>
                        <a:t>4.4925</a:t>
                      </a:r>
                      <a:endParaRPr lang="en-US" sz="1200" dirty="0"/>
                    </a:p>
                  </a:txBody>
                  <a:tcPr/>
                </a:tc>
                <a:tc>
                  <a:txBody>
                    <a:bodyPr/>
                    <a:lstStyle/>
                    <a:p>
                      <a:pPr algn="ctr"/>
                      <a:r>
                        <a:rPr lang="en-US" sz="1200" dirty="0" smtClean="0"/>
                        <a:t>($0.275)</a:t>
                      </a:r>
                      <a:endParaRPr lang="en-US" sz="1200" dirty="0"/>
                    </a:p>
                  </a:txBody>
                  <a:tcPr/>
                </a:tc>
              </a:tr>
              <a:tr h="201507">
                <a:tc>
                  <a:txBody>
                    <a:bodyPr/>
                    <a:lstStyle/>
                    <a:p>
                      <a:pPr algn="ctr"/>
                      <a:r>
                        <a:rPr lang="en-US" sz="1200" dirty="0" smtClean="0"/>
                        <a:t>Sell</a:t>
                      </a:r>
                      <a:endParaRPr lang="en-US" sz="1200" dirty="0"/>
                    </a:p>
                  </a:txBody>
                  <a:tcPr/>
                </a:tc>
                <a:tc>
                  <a:txBody>
                    <a:bodyPr/>
                    <a:lstStyle/>
                    <a:p>
                      <a:pPr algn="ctr"/>
                      <a:r>
                        <a:rPr lang="en-US" sz="1200" dirty="0" smtClean="0"/>
                        <a:t>6-25-09</a:t>
                      </a:r>
                      <a:endParaRPr lang="en-US" sz="1200" dirty="0"/>
                    </a:p>
                  </a:txBody>
                  <a:tcPr/>
                </a:tc>
                <a:tc>
                  <a:txBody>
                    <a:bodyPr/>
                    <a:lstStyle/>
                    <a:p>
                      <a:pPr algn="ctr"/>
                      <a:r>
                        <a:rPr lang="en-US" sz="1200" dirty="0" smtClean="0"/>
                        <a:t>4.015</a:t>
                      </a:r>
                      <a:endParaRPr lang="en-US" sz="12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t>NA</a:t>
                      </a:r>
                    </a:p>
                  </a:txBody>
                  <a:tcPr/>
                </a:tc>
              </a:tr>
              <a:tr h="201507">
                <a:tc>
                  <a:txBody>
                    <a:bodyPr/>
                    <a:lstStyle/>
                    <a:p>
                      <a:pPr algn="ctr"/>
                      <a:r>
                        <a:rPr lang="en-US" sz="1200" dirty="0" smtClean="0"/>
                        <a:t>Buy</a:t>
                      </a:r>
                      <a:endParaRPr lang="en-US" sz="1200" dirty="0"/>
                    </a:p>
                  </a:txBody>
                  <a:tcPr/>
                </a:tc>
                <a:tc>
                  <a:txBody>
                    <a:bodyPr/>
                    <a:lstStyle/>
                    <a:p>
                      <a:pPr algn="ctr"/>
                      <a:r>
                        <a:rPr lang="en-US" sz="1200" dirty="0" smtClean="0"/>
                        <a:t>10-01-09</a:t>
                      </a:r>
                      <a:endParaRPr lang="en-US" sz="1200" dirty="0"/>
                    </a:p>
                  </a:txBody>
                  <a:tcPr/>
                </a:tc>
                <a:tc>
                  <a:txBody>
                    <a:bodyPr/>
                    <a:lstStyle/>
                    <a:p>
                      <a:pPr algn="ctr"/>
                      <a:r>
                        <a:rPr lang="en-US" sz="1200" dirty="0" smtClean="0"/>
                        <a:t>3.405</a:t>
                      </a:r>
                      <a:endParaRPr lang="en-US" sz="1200" dirty="0"/>
                    </a:p>
                  </a:txBody>
                  <a:tcPr/>
                </a:tc>
                <a:tc>
                  <a:txBody>
                    <a:bodyPr/>
                    <a:lstStyle/>
                    <a:p>
                      <a:pPr algn="ctr"/>
                      <a:r>
                        <a:rPr lang="en-US" sz="1200" dirty="0" smtClean="0"/>
                        <a:t>$0.61</a:t>
                      </a:r>
                      <a:endParaRPr lang="en-US" sz="1200" dirty="0"/>
                    </a:p>
                  </a:txBody>
                  <a:tcPr/>
                </a:tc>
              </a:tr>
            </a:tbl>
          </a:graphicData>
        </a:graphic>
      </p:graphicFrame>
      <p:pic>
        <p:nvPicPr>
          <p:cNvPr id="5" name="Picture 5" descr="AgriLife EXTENSION lo#D03B1.wmf                                000D0466Macintosh HD                   C2149ABA:"/>
          <p:cNvPicPr>
            <a:picLocks noChangeAspect="1" noChangeArrowheads="1"/>
          </p:cNvPicPr>
          <p:nvPr/>
        </p:nvPicPr>
        <p:blipFill>
          <a:blip r:embed="rId2" cstate="print"/>
          <a:srcRect/>
          <a:stretch>
            <a:fillRect/>
          </a:stretch>
        </p:blipFill>
        <p:spPr bwMode="auto">
          <a:xfrm>
            <a:off x="7315200" y="6400800"/>
            <a:ext cx="1152525" cy="300038"/>
          </a:xfrm>
          <a:prstGeom prst="rect">
            <a:avLst/>
          </a:prstGeom>
          <a:noFill/>
          <a:ln w="9525">
            <a:noFill/>
            <a:miter lim="800000"/>
            <a:headEnd/>
            <a:tailEnd/>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Figure 7. Corn Futures (18-40 day Moving Average)</a:t>
            </a:r>
            <a:endParaRPr lang="en-US" sz="3200" dirty="0"/>
          </a:p>
        </p:txBody>
      </p:sp>
      <p:pic>
        <p:nvPicPr>
          <p:cNvPr id="2050" name="Picture 2" descr="D:\z-Risk Management Publications - Diane (8-3-11)\Figure 7. Corn Futures (18-40 day MA).jpg"/>
          <p:cNvPicPr>
            <a:picLocks noGrp="1" noChangeAspect="1" noChangeArrowheads="1"/>
          </p:cNvPicPr>
          <p:nvPr>
            <p:ph idx="1"/>
          </p:nvPr>
        </p:nvPicPr>
        <p:blipFill>
          <a:blip r:embed="rId2" cstate="print"/>
          <a:srcRect/>
          <a:stretch>
            <a:fillRect/>
          </a:stretch>
        </p:blipFill>
        <p:spPr bwMode="auto">
          <a:xfrm>
            <a:off x="914400" y="1600200"/>
            <a:ext cx="7315199" cy="4525963"/>
          </a:xfrm>
          <a:prstGeom prst="rect">
            <a:avLst/>
          </a:prstGeom>
          <a:noFill/>
        </p:spPr>
      </p:pic>
      <p:pic>
        <p:nvPicPr>
          <p:cNvPr id="5" name="Picture 5" descr="AgriLife EXTENSION lo#D03B1.wmf                                000D0466Macintosh HD                   C2149ABA:"/>
          <p:cNvPicPr>
            <a:picLocks noChangeAspect="1" noChangeArrowheads="1"/>
          </p:cNvPicPr>
          <p:nvPr/>
        </p:nvPicPr>
        <p:blipFill>
          <a:blip r:embed="rId3" cstate="print"/>
          <a:srcRect/>
          <a:stretch>
            <a:fillRect/>
          </a:stretch>
        </p:blipFill>
        <p:spPr bwMode="auto">
          <a:xfrm>
            <a:off x="7315200" y="6400800"/>
            <a:ext cx="1152525" cy="300038"/>
          </a:xfrm>
          <a:prstGeom prst="rect">
            <a:avLst/>
          </a:prstGeom>
          <a:noFill/>
          <a:ln w="9525">
            <a:noFill/>
            <a:miter lim="800000"/>
            <a:headEnd/>
            <a:tailEnd/>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sz="3200" dirty="0" smtClean="0"/>
              <a:t>Overview cont.</a:t>
            </a:r>
            <a:endParaRPr lang="en-US" sz="3200" dirty="0"/>
          </a:p>
        </p:txBody>
      </p:sp>
      <p:sp>
        <p:nvSpPr>
          <p:cNvPr id="3" name="Content Placeholder 2"/>
          <p:cNvSpPr>
            <a:spLocks noGrp="1"/>
          </p:cNvSpPr>
          <p:nvPr>
            <p:ph idx="1"/>
          </p:nvPr>
        </p:nvSpPr>
        <p:spPr>
          <a:xfrm>
            <a:off x="457200" y="1371600"/>
            <a:ext cx="8229600" cy="4754563"/>
          </a:xfrm>
        </p:spPr>
        <p:txBody>
          <a:bodyPr>
            <a:normAutofit fontScale="92500" lnSpcReduction="10000"/>
          </a:bodyPr>
          <a:lstStyle/>
          <a:p>
            <a:pPr>
              <a:buFont typeface="Wingdings" pitchFamily="2" charset="2"/>
              <a:buChar char="Ø"/>
            </a:pPr>
            <a:r>
              <a:rPr lang="en-US" sz="2400" dirty="0" smtClean="0"/>
              <a:t>The advantage of the 18-40 day moving average over the 40 day moving average method is that the 18-40 day method will generate fewer trades meaning less commissions and slippage.</a:t>
            </a:r>
          </a:p>
          <a:p>
            <a:pPr>
              <a:buFont typeface="Wingdings" pitchFamily="2" charset="2"/>
              <a:buChar char="Ø"/>
            </a:pPr>
            <a:r>
              <a:rPr lang="en-US" sz="2400" dirty="0" smtClean="0"/>
              <a:t>There would be 5 round turns, with a combined $1.635 profit before commissions.  The net price would have been (assuming zero basis for simplicity) $3.92 + 1.635 = $5.555.</a:t>
            </a:r>
          </a:p>
          <a:p>
            <a:pPr>
              <a:buFont typeface="Wingdings" pitchFamily="2" charset="2"/>
              <a:buChar char="Ø"/>
            </a:pPr>
            <a:r>
              <a:rPr lang="en-US" sz="2400" dirty="0" smtClean="0"/>
              <a:t>Whether a producer watching for chart signals would have fared better is not clear.  The moving average systems impose a type of discipline in that they are based on arithmetic measure of the closing prices and are objectives.</a:t>
            </a:r>
          </a:p>
          <a:p>
            <a:pPr>
              <a:buFont typeface="Wingdings" pitchFamily="2" charset="2"/>
              <a:buChar char="Ø"/>
            </a:pPr>
            <a:r>
              <a:rPr lang="en-US" sz="2400" dirty="0" smtClean="0"/>
              <a:t>The moving average strategies have obvious application to the user of agricultural commodities.  Selective long hedge strategies tied to moving averages will be particularly effective in an upward trending market such as the corn markets that can emerge in dry years.</a:t>
            </a:r>
          </a:p>
        </p:txBody>
      </p:sp>
      <p:pic>
        <p:nvPicPr>
          <p:cNvPr id="4" name="Picture 5" descr="AgriLife EXTENSION lo#D03B1.wmf                                000D0466Macintosh HD                   C2149ABA:"/>
          <p:cNvPicPr>
            <a:picLocks noChangeAspect="1" noChangeArrowheads="1"/>
          </p:cNvPicPr>
          <p:nvPr/>
        </p:nvPicPr>
        <p:blipFill>
          <a:blip r:embed="rId2" cstate="print"/>
          <a:srcRect/>
          <a:stretch>
            <a:fillRect/>
          </a:stretch>
        </p:blipFill>
        <p:spPr bwMode="auto">
          <a:xfrm>
            <a:off x="7315200" y="6400800"/>
            <a:ext cx="1152525" cy="300038"/>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sz="3200" dirty="0" smtClean="0"/>
              <a:t>Overview cont.</a:t>
            </a:r>
            <a:endParaRPr lang="en-US" sz="3200" dirty="0"/>
          </a:p>
        </p:txBody>
      </p:sp>
      <p:sp>
        <p:nvSpPr>
          <p:cNvPr id="3" name="Content Placeholder 2"/>
          <p:cNvSpPr>
            <a:spLocks noGrp="1"/>
          </p:cNvSpPr>
          <p:nvPr>
            <p:ph idx="1"/>
          </p:nvPr>
        </p:nvSpPr>
        <p:spPr/>
        <p:txBody>
          <a:bodyPr>
            <a:normAutofit fontScale="92500"/>
          </a:bodyPr>
          <a:lstStyle/>
          <a:p>
            <a:pPr>
              <a:buFont typeface="Wingdings" pitchFamily="2" charset="2"/>
              <a:buChar char="Ø"/>
            </a:pPr>
            <a:r>
              <a:rPr lang="en-US" sz="2400" dirty="0" smtClean="0"/>
              <a:t>An alternative to chart analysis is the use of moving averages.  Moving averages are mathematical, objective, simple to use, and very effective.  A single moving average is used to determine the likely direction of price trend.  A set of two moving averages can generate sell and buy signals as they “cross” each other in the chart.</a:t>
            </a:r>
          </a:p>
          <a:p>
            <a:pPr>
              <a:buFont typeface="Wingdings" pitchFamily="2" charset="2"/>
              <a:buChar char="Ø"/>
            </a:pPr>
            <a:r>
              <a:rPr lang="en-US" sz="2400" dirty="0" smtClean="0"/>
              <a:t>A 40-day moving average is widely used as an indicator of price trend.  Figure 1 shows a 40-day moving average of closing prices on a live cattle futures contract.  A simple application of the 40-day moving average allows it to generate objective sell and buy signals.  The rule is: </a:t>
            </a:r>
            <a:r>
              <a:rPr lang="en-US" sz="2400" i="1" dirty="0" smtClean="0"/>
              <a:t>Sell when the closing price drops below the 40-day moving average, buy when the closing price moves above the 40-day moving average.  </a:t>
            </a:r>
            <a:endParaRPr lang="en-US" sz="2400" i="1" dirty="0"/>
          </a:p>
        </p:txBody>
      </p:sp>
      <p:pic>
        <p:nvPicPr>
          <p:cNvPr id="4" name="Picture 5" descr="AgriLife EXTENSION lo#D03B1.wmf                                000D0466Macintosh HD                   C2149ABA:"/>
          <p:cNvPicPr>
            <a:picLocks noChangeAspect="1" noChangeArrowheads="1"/>
          </p:cNvPicPr>
          <p:nvPr/>
        </p:nvPicPr>
        <p:blipFill>
          <a:blip r:embed="rId2" cstate="print"/>
          <a:srcRect/>
          <a:stretch>
            <a:fillRect/>
          </a:stretch>
        </p:blipFill>
        <p:spPr bwMode="auto">
          <a:xfrm>
            <a:off x="7315200" y="6400800"/>
            <a:ext cx="1152525" cy="300038"/>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Figure 1. Live Cattle Futures (40-day Moving Average)</a:t>
            </a:r>
            <a:endParaRPr lang="en-US" sz="3200" dirty="0"/>
          </a:p>
        </p:txBody>
      </p:sp>
      <p:pic>
        <p:nvPicPr>
          <p:cNvPr id="1026" name="Picture 2" descr="D:\z-Risk Management Publications - Diane (8-3-11)\Figure 1. Live Cattle Futures (40-day MA).jpg"/>
          <p:cNvPicPr>
            <a:picLocks noGrp="1" noChangeAspect="1" noChangeArrowheads="1"/>
          </p:cNvPicPr>
          <p:nvPr>
            <p:ph idx="1"/>
          </p:nvPr>
        </p:nvPicPr>
        <p:blipFill>
          <a:blip r:embed="rId2" cstate="print"/>
          <a:srcRect/>
          <a:stretch>
            <a:fillRect/>
          </a:stretch>
        </p:blipFill>
        <p:spPr bwMode="auto">
          <a:xfrm>
            <a:off x="762000" y="1600200"/>
            <a:ext cx="7543799" cy="4525963"/>
          </a:xfrm>
          <a:prstGeom prst="rect">
            <a:avLst/>
          </a:prstGeom>
          <a:noFill/>
        </p:spPr>
      </p:pic>
      <p:pic>
        <p:nvPicPr>
          <p:cNvPr id="4" name="Picture 5" descr="AgriLife EXTENSION lo#D03B1.wmf                                000D0466Macintosh HD                   C2149ABA:"/>
          <p:cNvPicPr>
            <a:picLocks noChangeAspect="1" noChangeArrowheads="1"/>
          </p:cNvPicPr>
          <p:nvPr/>
        </p:nvPicPr>
        <p:blipFill>
          <a:blip r:embed="rId3" cstate="print"/>
          <a:srcRect/>
          <a:stretch>
            <a:fillRect/>
          </a:stretch>
        </p:blipFill>
        <p:spPr bwMode="auto">
          <a:xfrm>
            <a:off x="7315200" y="6400800"/>
            <a:ext cx="1152525" cy="300038"/>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sz="3200" dirty="0" smtClean="0"/>
              <a:t>Overview cont.</a:t>
            </a:r>
            <a:endParaRPr lang="en-US" sz="3200" dirty="0"/>
          </a:p>
        </p:txBody>
      </p:sp>
      <p:sp>
        <p:nvSpPr>
          <p:cNvPr id="3" name="Content Placeholder 2"/>
          <p:cNvSpPr>
            <a:spLocks noGrp="1"/>
          </p:cNvSpPr>
          <p:nvPr>
            <p:ph idx="1"/>
          </p:nvPr>
        </p:nvSpPr>
        <p:spPr>
          <a:xfrm>
            <a:off x="457200" y="1295400"/>
            <a:ext cx="8229600" cy="4830763"/>
          </a:xfrm>
        </p:spPr>
        <p:txBody>
          <a:bodyPr>
            <a:normAutofit/>
          </a:bodyPr>
          <a:lstStyle/>
          <a:p>
            <a:pPr>
              <a:buFont typeface="Wingdings" pitchFamily="2" charset="2"/>
              <a:buChar char="Ø"/>
            </a:pPr>
            <a:r>
              <a:rPr lang="en-US" sz="2400" dirty="0" smtClean="0"/>
              <a:t>If this approach were used in a selective hedging program for cattle placed in January, the action, the dates of action, the closing prices for those days, and the net profit (loss) from the trade before commissions would be as follows:</a:t>
            </a:r>
          </a:p>
          <a:p>
            <a:pPr>
              <a:buFont typeface="Wingdings" pitchFamily="2" charset="2"/>
              <a:buChar char="Ø"/>
            </a:pPr>
            <a:endParaRPr lang="en-US" sz="2400" dirty="0"/>
          </a:p>
        </p:txBody>
      </p:sp>
      <p:graphicFrame>
        <p:nvGraphicFramePr>
          <p:cNvPr id="4" name="Table 3"/>
          <p:cNvGraphicFramePr>
            <a:graphicFrameLocks noGrp="1"/>
          </p:cNvGraphicFramePr>
          <p:nvPr/>
        </p:nvGraphicFramePr>
        <p:xfrm>
          <a:off x="1295400" y="3048000"/>
          <a:ext cx="6096000" cy="3022600"/>
        </p:xfrm>
        <a:graphic>
          <a:graphicData uri="http://schemas.openxmlformats.org/drawingml/2006/table">
            <a:tbl>
              <a:tblPr firstRow="1" bandRow="1">
                <a:tableStyleId>{5C22544A-7EE6-4342-B048-85BDC9FD1C3A}</a:tableStyleId>
              </a:tblPr>
              <a:tblGrid>
                <a:gridCol w="1524000"/>
                <a:gridCol w="1524000"/>
                <a:gridCol w="1524000"/>
                <a:gridCol w="1524000"/>
              </a:tblGrid>
              <a:tr h="302260">
                <a:tc gridSpan="4">
                  <a:txBody>
                    <a:bodyPr/>
                    <a:lstStyle/>
                    <a:p>
                      <a:pPr algn="r"/>
                      <a:r>
                        <a:rPr lang="en-US" sz="1100" dirty="0" smtClean="0"/>
                        <a:t>Profit ($)</a:t>
                      </a:r>
                      <a:endParaRPr lang="en-US" sz="1100" dirty="0"/>
                    </a:p>
                  </a:txBody>
                  <a:tcPr/>
                </a:tc>
                <a:tc hMerge="1">
                  <a:txBody>
                    <a:bodyPr/>
                    <a:lstStyle/>
                    <a:p>
                      <a:endParaRPr lang="en-US" sz="1100" dirty="0"/>
                    </a:p>
                  </a:txBody>
                  <a:tcPr/>
                </a:tc>
                <a:tc hMerge="1">
                  <a:txBody>
                    <a:bodyPr/>
                    <a:lstStyle/>
                    <a:p>
                      <a:endParaRPr lang="en-US" sz="1100" dirty="0"/>
                    </a:p>
                  </a:txBody>
                  <a:tcPr/>
                </a:tc>
                <a:tc hMerge="1">
                  <a:txBody>
                    <a:bodyPr/>
                    <a:lstStyle/>
                    <a:p>
                      <a:endParaRPr lang="en-US" sz="1100" dirty="0"/>
                    </a:p>
                  </a:txBody>
                  <a:tcPr/>
                </a:tc>
              </a:tr>
              <a:tr h="302260">
                <a:tc>
                  <a:txBody>
                    <a:bodyPr/>
                    <a:lstStyle/>
                    <a:p>
                      <a:pPr algn="ctr"/>
                      <a:r>
                        <a:rPr lang="en-US" sz="1100" dirty="0" smtClean="0"/>
                        <a:t>Action</a:t>
                      </a:r>
                      <a:endParaRPr lang="en-US" sz="1100" dirty="0"/>
                    </a:p>
                  </a:txBody>
                  <a:tcPr/>
                </a:tc>
                <a:tc>
                  <a:txBody>
                    <a:bodyPr/>
                    <a:lstStyle/>
                    <a:p>
                      <a:pPr algn="ctr"/>
                      <a:r>
                        <a:rPr lang="en-US" sz="1100" dirty="0" smtClean="0"/>
                        <a:t>Date</a:t>
                      </a:r>
                      <a:endParaRPr lang="en-US" sz="1100" dirty="0"/>
                    </a:p>
                  </a:txBody>
                  <a:tcPr/>
                </a:tc>
                <a:tc>
                  <a:txBody>
                    <a:bodyPr/>
                    <a:lstStyle/>
                    <a:p>
                      <a:pPr algn="ctr"/>
                      <a:r>
                        <a:rPr lang="en-US" sz="1100" dirty="0" smtClean="0"/>
                        <a:t>Price ($)</a:t>
                      </a:r>
                      <a:endParaRPr lang="en-US" sz="1100" dirty="0"/>
                    </a:p>
                  </a:txBody>
                  <a:tcPr/>
                </a:tc>
                <a:tc>
                  <a:txBody>
                    <a:bodyPr/>
                    <a:lstStyle/>
                    <a:p>
                      <a:pPr algn="ctr"/>
                      <a:r>
                        <a:rPr lang="en-US" sz="1100" dirty="0" smtClean="0"/>
                        <a:t>(Loss)</a:t>
                      </a:r>
                      <a:endParaRPr lang="en-US" sz="1100" dirty="0"/>
                    </a:p>
                  </a:txBody>
                  <a:tcPr/>
                </a:tc>
              </a:tr>
              <a:tr h="302260">
                <a:tc>
                  <a:txBody>
                    <a:bodyPr/>
                    <a:lstStyle/>
                    <a:p>
                      <a:pPr algn="ctr"/>
                      <a:r>
                        <a:rPr lang="en-US" sz="1100" dirty="0" smtClean="0"/>
                        <a:t>Sell</a:t>
                      </a:r>
                      <a:endParaRPr lang="en-US" sz="1100" dirty="0"/>
                    </a:p>
                  </a:txBody>
                  <a:tcPr/>
                </a:tc>
                <a:tc>
                  <a:txBody>
                    <a:bodyPr/>
                    <a:lstStyle/>
                    <a:p>
                      <a:pPr algn="ctr"/>
                      <a:r>
                        <a:rPr lang="en-US" sz="1100" dirty="0" smtClean="0"/>
                        <a:t>1-23</a:t>
                      </a:r>
                      <a:endParaRPr lang="en-US" sz="1100" dirty="0"/>
                    </a:p>
                  </a:txBody>
                  <a:tcPr/>
                </a:tc>
                <a:tc>
                  <a:txBody>
                    <a:bodyPr/>
                    <a:lstStyle/>
                    <a:p>
                      <a:pPr algn="ctr"/>
                      <a:r>
                        <a:rPr lang="en-US" sz="1100" dirty="0" smtClean="0"/>
                        <a:t>98.95</a:t>
                      </a:r>
                      <a:endParaRPr lang="en-US" sz="1100" dirty="0"/>
                    </a:p>
                  </a:txBody>
                  <a:tcPr/>
                </a:tc>
                <a:tc>
                  <a:txBody>
                    <a:bodyPr/>
                    <a:lstStyle/>
                    <a:p>
                      <a:pPr algn="ctr"/>
                      <a:r>
                        <a:rPr lang="en-US" sz="1100" dirty="0" smtClean="0"/>
                        <a:t>NA</a:t>
                      </a:r>
                      <a:endParaRPr lang="en-US" sz="1100" dirty="0"/>
                    </a:p>
                  </a:txBody>
                  <a:tcPr/>
                </a:tc>
              </a:tr>
              <a:tr h="302260">
                <a:tc>
                  <a:txBody>
                    <a:bodyPr/>
                    <a:lstStyle/>
                    <a:p>
                      <a:pPr algn="ctr"/>
                      <a:r>
                        <a:rPr lang="en-US" sz="1100" dirty="0" smtClean="0"/>
                        <a:t>Buy</a:t>
                      </a:r>
                      <a:endParaRPr lang="en-US" sz="1100" dirty="0"/>
                    </a:p>
                  </a:txBody>
                  <a:tcPr/>
                </a:tc>
                <a:tc>
                  <a:txBody>
                    <a:bodyPr/>
                    <a:lstStyle/>
                    <a:p>
                      <a:pPr algn="ctr"/>
                      <a:r>
                        <a:rPr lang="en-US" sz="1100" dirty="0" smtClean="0"/>
                        <a:t>1-24</a:t>
                      </a:r>
                      <a:endParaRPr lang="en-US" sz="1100" dirty="0"/>
                    </a:p>
                  </a:txBody>
                  <a:tcPr/>
                </a:tc>
                <a:tc>
                  <a:txBody>
                    <a:bodyPr/>
                    <a:lstStyle/>
                    <a:p>
                      <a:pPr algn="ctr"/>
                      <a:r>
                        <a:rPr lang="en-US" sz="1100" dirty="0" smtClean="0"/>
                        <a:t>99.78</a:t>
                      </a:r>
                      <a:endParaRPr lang="en-US" sz="1100" dirty="0"/>
                    </a:p>
                  </a:txBody>
                  <a:tcPr/>
                </a:tc>
                <a:tc>
                  <a:txBody>
                    <a:bodyPr/>
                    <a:lstStyle/>
                    <a:p>
                      <a:pPr algn="ctr"/>
                      <a:r>
                        <a:rPr lang="en-US" sz="1100" dirty="0" smtClean="0"/>
                        <a:t>($0.83)</a:t>
                      </a:r>
                      <a:endParaRPr lang="en-US" sz="1100" dirty="0"/>
                    </a:p>
                  </a:txBody>
                  <a:tcPr/>
                </a:tc>
              </a:tr>
              <a:tr h="302260">
                <a:tc>
                  <a:txBody>
                    <a:bodyPr/>
                    <a:lstStyle/>
                    <a:p>
                      <a:pPr algn="ctr"/>
                      <a:r>
                        <a:rPr lang="en-US" sz="1100" dirty="0" smtClean="0"/>
                        <a:t>Sell</a:t>
                      </a:r>
                      <a:endParaRPr lang="en-US" sz="1100" dirty="0"/>
                    </a:p>
                  </a:txBody>
                  <a:tcPr/>
                </a:tc>
                <a:tc>
                  <a:txBody>
                    <a:bodyPr/>
                    <a:lstStyle/>
                    <a:p>
                      <a:pPr algn="ctr"/>
                      <a:r>
                        <a:rPr lang="en-US" sz="1100" dirty="0" smtClean="0"/>
                        <a:t>3-10</a:t>
                      </a:r>
                      <a:endParaRPr lang="en-US" sz="1100" dirty="0"/>
                    </a:p>
                  </a:txBody>
                  <a:tcPr/>
                </a:tc>
                <a:tc>
                  <a:txBody>
                    <a:bodyPr/>
                    <a:lstStyle/>
                    <a:p>
                      <a:pPr algn="ctr"/>
                      <a:r>
                        <a:rPr lang="en-US" sz="1100" dirty="0" smtClean="0"/>
                        <a:t>101.17</a:t>
                      </a:r>
                      <a:endParaRPr lang="en-US" sz="1100" dirty="0"/>
                    </a:p>
                  </a:txBody>
                  <a:tcPr/>
                </a:tc>
                <a:tc>
                  <a:txBody>
                    <a:bodyPr/>
                    <a:lstStyle/>
                    <a:p>
                      <a:pPr algn="ctr"/>
                      <a:r>
                        <a:rPr lang="en-US" sz="1100" dirty="0" smtClean="0"/>
                        <a:t>NA</a:t>
                      </a:r>
                      <a:endParaRPr lang="en-US" sz="1100" dirty="0"/>
                    </a:p>
                  </a:txBody>
                  <a:tcPr/>
                </a:tc>
              </a:tr>
              <a:tr h="302260">
                <a:tc>
                  <a:txBody>
                    <a:bodyPr/>
                    <a:lstStyle/>
                    <a:p>
                      <a:pPr algn="ctr"/>
                      <a:r>
                        <a:rPr lang="en-US" sz="1100" dirty="0" smtClean="0"/>
                        <a:t>Buy</a:t>
                      </a:r>
                      <a:endParaRPr lang="en-US" sz="1100" dirty="0"/>
                    </a:p>
                  </a:txBody>
                  <a:tcPr/>
                </a:tc>
                <a:tc>
                  <a:txBody>
                    <a:bodyPr/>
                    <a:lstStyle/>
                    <a:p>
                      <a:pPr algn="ctr"/>
                      <a:r>
                        <a:rPr lang="en-US" sz="1100" dirty="0" smtClean="0"/>
                        <a:t>3-11</a:t>
                      </a:r>
                      <a:endParaRPr lang="en-US" sz="1100" dirty="0"/>
                    </a:p>
                  </a:txBody>
                  <a:tcPr/>
                </a:tc>
                <a:tc>
                  <a:txBody>
                    <a:bodyPr/>
                    <a:lstStyle/>
                    <a:p>
                      <a:pPr algn="ctr"/>
                      <a:r>
                        <a:rPr lang="en-US" sz="1100" dirty="0" smtClean="0"/>
                        <a:t>101.58</a:t>
                      </a:r>
                      <a:endParaRPr lang="en-US" sz="1100" dirty="0"/>
                    </a:p>
                  </a:txBody>
                  <a:tcPr/>
                </a:tc>
                <a:tc>
                  <a:txBody>
                    <a:bodyPr/>
                    <a:lstStyle/>
                    <a:p>
                      <a:pPr algn="ctr"/>
                      <a:r>
                        <a:rPr lang="en-US" sz="1100" dirty="0" smtClean="0"/>
                        <a:t>($0.41)</a:t>
                      </a:r>
                      <a:endParaRPr lang="en-US" sz="1100" dirty="0"/>
                    </a:p>
                  </a:txBody>
                  <a:tcPr/>
                </a:tc>
              </a:tr>
              <a:tr h="302260">
                <a:tc>
                  <a:txBody>
                    <a:bodyPr/>
                    <a:lstStyle/>
                    <a:p>
                      <a:pPr algn="ctr"/>
                      <a:r>
                        <a:rPr lang="en-US" sz="1100" dirty="0" smtClean="0"/>
                        <a:t>Sell</a:t>
                      </a:r>
                      <a:endParaRPr lang="en-US" sz="1100" dirty="0"/>
                    </a:p>
                  </a:txBody>
                  <a:tcPr/>
                </a:tc>
                <a:tc>
                  <a:txBody>
                    <a:bodyPr/>
                    <a:lstStyle/>
                    <a:p>
                      <a:pPr algn="ctr"/>
                      <a:r>
                        <a:rPr lang="en-US" sz="1100" dirty="0" smtClean="0"/>
                        <a:t>3-13</a:t>
                      </a:r>
                      <a:endParaRPr lang="en-US" sz="1100" dirty="0"/>
                    </a:p>
                  </a:txBody>
                  <a:tcPr/>
                </a:tc>
                <a:tc>
                  <a:txBody>
                    <a:bodyPr/>
                    <a:lstStyle/>
                    <a:p>
                      <a:pPr algn="ctr"/>
                      <a:r>
                        <a:rPr lang="en-US" sz="1100" dirty="0" smtClean="0"/>
                        <a:t>101.30</a:t>
                      </a:r>
                      <a:endParaRPr lang="en-US" sz="1100" dirty="0"/>
                    </a:p>
                  </a:txBody>
                  <a:tcPr/>
                </a:tc>
                <a:tc>
                  <a:txBody>
                    <a:bodyPr/>
                    <a:lstStyle/>
                    <a:p>
                      <a:pPr algn="ctr"/>
                      <a:r>
                        <a:rPr lang="en-US" sz="1100" dirty="0" smtClean="0"/>
                        <a:t>NA</a:t>
                      </a:r>
                      <a:endParaRPr lang="en-US" sz="1100" dirty="0"/>
                    </a:p>
                  </a:txBody>
                  <a:tcPr/>
                </a:tc>
              </a:tr>
              <a:tr h="302260">
                <a:tc>
                  <a:txBody>
                    <a:bodyPr/>
                    <a:lstStyle/>
                    <a:p>
                      <a:pPr algn="ctr"/>
                      <a:r>
                        <a:rPr lang="en-US" sz="1100" dirty="0" smtClean="0"/>
                        <a:t>Buy</a:t>
                      </a:r>
                      <a:endParaRPr lang="en-US" sz="1100" dirty="0"/>
                    </a:p>
                  </a:txBody>
                  <a:tcPr/>
                </a:tc>
                <a:tc>
                  <a:txBody>
                    <a:bodyPr/>
                    <a:lstStyle/>
                    <a:p>
                      <a:pPr algn="ctr"/>
                      <a:r>
                        <a:rPr lang="en-US" sz="1100" dirty="0" smtClean="0"/>
                        <a:t>4-10</a:t>
                      </a:r>
                      <a:endParaRPr lang="en-US" sz="1100" dirty="0"/>
                    </a:p>
                  </a:txBody>
                  <a:tcPr/>
                </a:tc>
                <a:tc>
                  <a:txBody>
                    <a:bodyPr/>
                    <a:lstStyle/>
                    <a:p>
                      <a:pPr algn="ctr"/>
                      <a:r>
                        <a:rPr lang="en-US" sz="1100" dirty="0" smtClean="0"/>
                        <a:t>101.15</a:t>
                      </a:r>
                      <a:endParaRPr lang="en-US" sz="1100" dirty="0"/>
                    </a:p>
                  </a:txBody>
                  <a:tcPr/>
                </a:tc>
                <a:tc>
                  <a:txBody>
                    <a:bodyPr/>
                    <a:lstStyle/>
                    <a:p>
                      <a:pPr algn="ctr"/>
                      <a:r>
                        <a:rPr lang="en-US" sz="1100" dirty="0" smtClean="0"/>
                        <a:t>$0.15</a:t>
                      </a:r>
                      <a:endParaRPr lang="en-US" sz="1100" dirty="0"/>
                    </a:p>
                  </a:txBody>
                  <a:tcPr/>
                </a:tc>
              </a:tr>
              <a:tr h="302260">
                <a:tc>
                  <a:txBody>
                    <a:bodyPr/>
                    <a:lstStyle/>
                    <a:p>
                      <a:pPr algn="ctr"/>
                      <a:r>
                        <a:rPr lang="en-US" sz="1100" dirty="0" smtClean="0"/>
                        <a:t>Sell</a:t>
                      </a:r>
                      <a:endParaRPr lang="en-US" sz="1100" dirty="0"/>
                    </a:p>
                  </a:txBody>
                  <a:tcPr/>
                </a:tc>
                <a:tc>
                  <a:txBody>
                    <a:bodyPr/>
                    <a:lstStyle/>
                    <a:p>
                      <a:pPr algn="ctr"/>
                      <a:r>
                        <a:rPr lang="en-US" sz="1100" dirty="0" smtClean="0"/>
                        <a:t>7-11</a:t>
                      </a:r>
                      <a:endParaRPr lang="en-US" sz="1100" dirty="0"/>
                    </a:p>
                  </a:txBody>
                  <a:tcPr/>
                </a:tc>
                <a:tc>
                  <a:txBody>
                    <a:bodyPr/>
                    <a:lstStyle/>
                    <a:p>
                      <a:pPr algn="ctr"/>
                      <a:r>
                        <a:rPr lang="en-US" sz="1100" dirty="0" smtClean="0"/>
                        <a:t>108.58</a:t>
                      </a:r>
                      <a:endParaRPr lang="en-US" sz="1100" dirty="0"/>
                    </a:p>
                  </a:txBody>
                  <a:tcPr/>
                </a:tc>
                <a:tc>
                  <a:txBody>
                    <a:bodyPr/>
                    <a:lstStyle/>
                    <a:p>
                      <a:pPr algn="ctr"/>
                      <a:r>
                        <a:rPr lang="en-US" sz="1100" dirty="0" smtClean="0"/>
                        <a:t>NA</a:t>
                      </a:r>
                      <a:endParaRPr lang="en-US" sz="1100" dirty="0"/>
                    </a:p>
                  </a:txBody>
                  <a:tcPr/>
                </a:tc>
              </a:tr>
              <a:tr h="302260">
                <a:tc>
                  <a:txBody>
                    <a:bodyPr/>
                    <a:lstStyle/>
                    <a:p>
                      <a:pPr algn="ctr"/>
                      <a:r>
                        <a:rPr lang="en-US" sz="1100" dirty="0" smtClean="0"/>
                        <a:t>Buy</a:t>
                      </a:r>
                      <a:endParaRPr lang="en-US" sz="1100" dirty="0"/>
                    </a:p>
                  </a:txBody>
                  <a:tcPr/>
                </a:tc>
                <a:tc>
                  <a:txBody>
                    <a:bodyPr/>
                    <a:lstStyle/>
                    <a:p>
                      <a:pPr algn="ctr"/>
                      <a:r>
                        <a:rPr lang="en-US" sz="1100" dirty="0" smtClean="0"/>
                        <a:t>10-31</a:t>
                      </a:r>
                      <a:endParaRPr lang="en-US" sz="1100" dirty="0"/>
                    </a:p>
                  </a:txBody>
                  <a:tcPr/>
                </a:tc>
                <a:tc>
                  <a:txBody>
                    <a:bodyPr/>
                    <a:lstStyle/>
                    <a:p>
                      <a:pPr algn="ctr"/>
                      <a:r>
                        <a:rPr lang="en-US" sz="1100" dirty="0" smtClean="0"/>
                        <a:t>93.75</a:t>
                      </a:r>
                      <a:endParaRPr lang="en-US" sz="1100" dirty="0"/>
                    </a:p>
                  </a:txBody>
                  <a:tcPr/>
                </a:tc>
                <a:tc>
                  <a:txBody>
                    <a:bodyPr/>
                    <a:lstStyle/>
                    <a:p>
                      <a:pPr algn="ctr"/>
                      <a:r>
                        <a:rPr lang="en-US" sz="1100" dirty="0" smtClean="0"/>
                        <a:t>$14.83</a:t>
                      </a:r>
                      <a:endParaRPr lang="en-US" sz="1100" dirty="0"/>
                    </a:p>
                  </a:txBody>
                  <a:tcPr/>
                </a:tc>
              </a:tr>
            </a:tbl>
          </a:graphicData>
        </a:graphic>
      </p:graphicFrame>
      <p:pic>
        <p:nvPicPr>
          <p:cNvPr id="5" name="Picture 5" descr="AgriLife EXTENSION lo#D03B1.wmf                                000D0466Macintosh HD                   C2149ABA:"/>
          <p:cNvPicPr>
            <a:picLocks noChangeAspect="1" noChangeArrowheads="1"/>
          </p:cNvPicPr>
          <p:nvPr/>
        </p:nvPicPr>
        <p:blipFill>
          <a:blip r:embed="rId2" cstate="print"/>
          <a:srcRect/>
          <a:stretch>
            <a:fillRect/>
          </a:stretch>
        </p:blipFill>
        <p:spPr bwMode="auto">
          <a:xfrm>
            <a:off x="7315200" y="6400800"/>
            <a:ext cx="1152525" cy="300038"/>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sz="3200" dirty="0" smtClean="0"/>
              <a:t>Overview cont.</a:t>
            </a:r>
            <a:endParaRPr lang="en-US" sz="3200" dirty="0"/>
          </a:p>
        </p:txBody>
      </p:sp>
      <p:sp>
        <p:nvSpPr>
          <p:cNvPr id="3" name="Content Placeholder 2"/>
          <p:cNvSpPr>
            <a:spLocks noGrp="1"/>
          </p:cNvSpPr>
          <p:nvPr>
            <p:ph idx="1"/>
          </p:nvPr>
        </p:nvSpPr>
        <p:spPr/>
        <p:txBody>
          <a:bodyPr>
            <a:normAutofit/>
          </a:bodyPr>
          <a:lstStyle/>
          <a:p>
            <a:pPr>
              <a:buFont typeface="Wingdings" pitchFamily="2" charset="2"/>
              <a:buChar char="Ø"/>
            </a:pPr>
            <a:r>
              <a:rPr lang="en-US" sz="2400" dirty="0" smtClean="0"/>
              <a:t>As a selective hedger, the cattle feeder would place short hedges on sell signals and remove the short hedges on buy signals.  The four round turns in futures trades gained $13.74 per cwt before commissions.  This approach provides a “safety net.”  If the cash cattle had been sold at about $94, the net price before commissions would have been $107.74.  (If you have bought and sold a futures contract or options contract, that is referred to as a “round turn” because you have gotten into and out of the market.)</a:t>
            </a:r>
          </a:p>
          <a:p>
            <a:pPr>
              <a:buNone/>
            </a:pPr>
            <a:endParaRPr lang="en-US" sz="2400" dirty="0"/>
          </a:p>
        </p:txBody>
      </p:sp>
      <p:pic>
        <p:nvPicPr>
          <p:cNvPr id="4" name="Picture 5" descr="AgriLife EXTENSION lo#D03B1.wmf                                000D0466Macintosh HD                   C2149ABA:"/>
          <p:cNvPicPr>
            <a:picLocks noChangeAspect="1" noChangeArrowheads="1"/>
          </p:cNvPicPr>
          <p:nvPr/>
        </p:nvPicPr>
        <p:blipFill>
          <a:blip r:embed="rId2" cstate="print"/>
          <a:srcRect/>
          <a:stretch>
            <a:fillRect/>
          </a:stretch>
        </p:blipFill>
        <p:spPr bwMode="auto">
          <a:xfrm>
            <a:off x="7315200" y="6400800"/>
            <a:ext cx="1152525" cy="300038"/>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sz="3200" dirty="0" smtClean="0"/>
              <a:t>Overview cont.</a:t>
            </a:r>
            <a:endParaRPr lang="en-US" sz="3200" dirty="0"/>
          </a:p>
        </p:txBody>
      </p:sp>
      <p:sp>
        <p:nvSpPr>
          <p:cNvPr id="3" name="Content Placeholder 2"/>
          <p:cNvSpPr>
            <a:spLocks noGrp="1"/>
          </p:cNvSpPr>
          <p:nvPr>
            <p:ph idx="1"/>
          </p:nvPr>
        </p:nvSpPr>
        <p:spPr/>
        <p:txBody>
          <a:bodyPr>
            <a:normAutofit/>
          </a:bodyPr>
          <a:lstStyle/>
          <a:p>
            <a:pPr>
              <a:buFont typeface="Wingdings" pitchFamily="2" charset="2"/>
              <a:buChar char="Ø"/>
            </a:pPr>
            <a:r>
              <a:rPr lang="en-US" sz="2400" dirty="0" smtClean="0"/>
              <a:t>When two moving averages are used, the shorter of the two is quicker to respond to a change in price direction.  The 9-day and 18-day moving averages are a widely used set.  When the 9 crosses the 18 from above, a sell signal is generated.  When it crosses the 18 from below, a buy signal is generated.  Figure 2 illustrates this on the same live cattle futures contract.  </a:t>
            </a:r>
            <a:endParaRPr lang="en-US" sz="2400" dirty="0"/>
          </a:p>
        </p:txBody>
      </p:sp>
      <p:pic>
        <p:nvPicPr>
          <p:cNvPr id="4" name="Picture 5" descr="AgriLife EXTENSION lo#D03B1.wmf                                000D0466Macintosh HD                   C2149ABA:"/>
          <p:cNvPicPr>
            <a:picLocks noChangeAspect="1" noChangeArrowheads="1"/>
          </p:cNvPicPr>
          <p:nvPr/>
        </p:nvPicPr>
        <p:blipFill>
          <a:blip r:embed="rId2" cstate="print"/>
          <a:srcRect/>
          <a:stretch>
            <a:fillRect/>
          </a:stretch>
        </p:blipFill>
        <p:spPr bwMode="auto">
          <a:xfrm>
            <a:off x="7315200" y="6400800"/>
            <a:ext cx="1152525" cy="300038"/>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Figure 2. Live Cattle Futures (9-18 day Moving Average)</a:t>
            </a:r>
            <a:endParaRPr lang="en-US" sz="3200" dirty="0"/>
          </a:p>
        </p:txBody>
      </p:sp>
      <p:pic>
        <p:nvPicPr>
          <p:cNvPr id="2050" name="Picture 2" descr="D:\z-Risk Management Publications - Diane (8-3-11)\Figure 2. Live Cattle Futures (9-18 day MA).jpg"/>
          <p:cNvPicPr>
            <a:picLocks noGrp="1" noChangeAspect="1" noChangeArrowheads="1"/>
          </p:cNvPicPr>
          <p:nvPr>
            <p:ph idx="1"/>
          </p:nvPr>
        </p:nvPicPr>
        <p:blipFill>
          <a:blip r:embed="rId2" cstate="print"/>
          <a:srcRect/>
          <a:stretch>
            <a:fillRect/>
          </a:stretch>
        </p:blipFill>
        <p:spPr bwMode="auto">
          <a:xfrm>
            <a:off x="914400" y="1600200"/>
            <a:ext cx="7315199" cy="4525963"/>
          </a:xfrm>
          <a:prstGeom prst="rect">
            <a:avLst/>
          </a:prstGeom>
          <a:noFill/>
        </p:spPr>
      </p:pic>
      <p:pic>
        <p:nvPicPr>
          <p:cNvPr id="4" name="Picture 5" descr="AgriLife EXTENSION lo#D03B1.wmf                                000D0466Macintosh HD                   C2149ABA:"/>
          <p:cNvPicPr>
            <a:picLocks noChangeAspect="1" noChangeArrowheads="1"/>
          </p:cNvPicPr>
          <p:nvPr/>
        </p:nvPicPr>
        <p:blipFill>
          <a:blip r:embed="rId3" cstate="print"/>
          <a:srcRect/>
          <a:stretch>
            <a:fillRect/>
          </a:stretch>
        </p:blipFill>
        <p:spPr bwMode="auto">
          <a:xfrm>
            <a:off x="7315200" y="6400800"/>
            <a:ext cx="1152525" cy="300038"/>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sz="3200" dirty="0" smtClean="0"/>
              <a:t>Overview cont.</a:t>
            </a:r>
            <a:endParaRPr lang="en-US" sz="3200" dirty="0"/>
          </a:p>
        </p:txBody>
      </p:sp>
      <p:sp>
        <p:nvSpPr>
          <p:cNvPr id="3" name="Content Placeholder 2"/>
          <p:cNvSpPr>
            <a:spLocks noGrp="1"/>
          </p:cNvSpPr>
          <p:nvPr>
            <p:ph idx="1"/>
          </p:nvPr>
        </p:nvSpPr>
        <p:spPr/>
        <p:txBody>
          <a:bodyPr>
            <a:normAutofit/>
          </a:bodyPr>
          <a:lstStyle/>
          <a:p>
            <a:pPr>
              <a:buFont typeface="Wingdings" pitchFamily="2" charset="2"/>
              <a:buChar char="Ø"/>
            </a:pPr>
            <a:r>
              <a:rPr lang="en-US" sz="2400" dirty="0" smtClean="0"/>
              <a:t>Actions, dates, prices and profits (losses) to a selective short hedge program are:</a:t>
            </a:r>
          </a:p>
          <a:p>
            <a:pPr>
              <a:buFont typeface="Wingdings" pitchFamily="2" charset="2"/>
              <a:buChar char="Ø"/>
            </a:pPr>
            <a:endParaRPr lang="en-US" sz="2400" dirty="0"/>
          </a:p>
          <a:p>
            <a:pPr>
              <a:buFont typeface="Wingdings" pitchFamily="2" charset="2"/>
              <a:buChar char="Ø"/>
            </a:pPr>
            <a:endParaRPr lang="en-US" sz="2400" dirty="0"/>
          </a:p>
        </p:txBody>
      </p:sp>
      <p:graphicFrame>
        <p:nvGraphicFramePr>
          <p:cNvPr id="4" name="Table 3"/>
          <p:cNvGraphicFramePr>
            <a:graphicFrameLocks noGrp="1"/>
          </p:cNvGraphicFramePr>
          <p:nvPr/>
        </p:nvGraphicFramePr>
        <p:xfrm>
          <a:off x="1447800" y="2667000"/>
          <a:ext cx="6096000" cy="3352800"/>
        </p:xfrm>
        <a:graphic>
          <a:graphicData uri="http://schemas.openxmlformats.org/drawingml/2006/table">
            <a:tbl>
              <a:tblPr firstRow="1" bandRow="1">
                <a:tableStyleId>{5C22544A-7EE6-4342-B048-85BDC9FD1C3A}</a:tableStyleId>
              </a:tblPr>
              <a:tblGrid>
                <a:gridCol w="1524000"/>
                <a:gridCol w="1524000"/>
                <a:gridCol w="1524000"/>
                <a:gridCol w="1524000"/>
              </a:tblGrid>
              <a:tr h="274320">
                <a:tc gridSpan="4">
                  <a:txBody>
                    <a:bodyPr/>
                    <a:lstStyle/>
                    <a:p>
                      <a:pPr algn="r"/>
                      <a:r>
                        <a:rPr lang="en-US" sz="1600" dirty="0" smtClean="0"/>
                        <a:t>Profit ($)</a:t>
                      </a:r>
                      <a:endParaRPr lang="en-US" sz="1600" dirty="0"/>
                    </a:p>
                  </a:txBody>
                  <a:tcPr/>
                </a:tc>
                <a:tc hMerge="1">
                  <a:txBody>
                    <a:bodyPr/>
                    <a:lstStyle/>
                    <a:p>
                      <a:endParaRPr lang="en-US"/>
                    </a:p>
                  </a:txBody>
                  <a:tcPr/>
                </a:tc>
                <a:tc hMerge="1">
                  <a:txBody>
                    <a:bodyPr/>
                    <a:lstStyle/>
                    <a:p>
                      <a:endParaRPr lang="en-US" dirty="0"/>
                    </a:p>
                  </a:txBody>
                  <a:tcPr/>
                </a:tc>
                <a:tc hMerge="1">
                  <a:txBody>
                    <a:bodyPr/>
                    <a:lstStyle/>
                    <a:p>
                      <a:endParaRPr lang="en-US" dirty="0"/>
                    </a:p>
                  </a:txBody>
                  <a:tcPr/>
                </a:tc>
              </a:tr>
              <a:tr h="274320">
                <a:tc>
                  <a:txBody>
                    <a:bodyPr/>
                    <a:lstStyle/>
                    <a:p>
                      <a:pPr algn="ctr"/>
                      <a:r>
                        <a:rPr lang="en-US" sz="1600" dirty="0" smtClean="0"/>
                        <a:t>Action</a:t>
                      </a:r>
                      <a:endParaRPr lang="en-US" sz="1600" dirty="0"/>
                    </a:p>
                  </a:txBody>
                  <a:tcPr/>
                </a:tc>
                <a:tc>
                  <a:txBody>
                    <a:bodyPr/>
                    <a:lstStyle/>
                    <a:p>
                      <a:pPr algn="ctr"/>
                      <a:r>
                        <a:rPr lang="en-US" sz="1600" dirty="0" smtClean="0"/>
                        <a:t>Date</a:t>
                      </a:r>
                      <a:endParaRPr lang="en-US" sz="1600" dirty="0"/>
                    </a:p>
                  </a:txBody>
                  <a:tcPr/>
                </a:tc>
                <a:tc>
                  <a:txBody>
                    <a:bodyPr/>
                    <a:lstStyle/>
                    <a:p>
                      <a:pPr algn="ctr"/>
                      <a:r>
                        <a:rPr lang="en-US" sz="1600" dirty="0" smtClean="0"/>
                        <a:t>Price ($)</a:t>
                      </a:r>
                      <a:endParaRPr lang="en-US" sz="1600" dirty="0"/>
                    </a:p>
                  </a:txBody>
                  <a:tcPr/>
                </a:tc>
                <a:tc>
                  <a:txBody>
                    <a:bodyPr/>
                    <a:lstStyle/>
                    <a:p>
                      <a:pPr algn="ctr"/>
                      <a:r>
                        <a:rPr lang="en-US" sz="1600" dirty="0" smtClean="0"/>
                        <a:t>(Loss)</a:t>
                      </a:r>
                      <a:endParaRPr lang="en-US" sz="1600" dirty="0"/>
                    </a:p>
                  </a:txBody>
                  <a:tcPr/>
                </a:tc>
              </a:tr>
              <a:tr h="274320">
                <a:tc>
                  <a:txBody>
                    <a:bodyPr/>
                    <a:lstStyle/>
                    <a:p>
                      <a:pPr algn="ctr"/>
                      <a:r>
                        <a:rPr lang="en-US" sz="1600" dirty="0" smtClean="0"/>
                        <a:t>Sell</a:t>
                      </a:r>
                      <a:endParaRPr lang="en-US" sz="1600" dirty="0"/>
                    </a:p>
                  </a:txBody>
                  <a:tcPr/>
                </a:tc>
                <a:tc>
                  <a:txBody>
                    <a:bodyPr/>
                    <a:lstStyle/>
                    <a:p>
                      <a:pPr algn="ctr"/>
                      <a:r>
                        <a:rPr lang="en-US" sz="1600" dirty="0" smtClean="0"/>
                        <a:t>1-25</a:t>
                      </a:r>
                      <a:endParaRPr lang="en-US" sz="1600" dirty="0"/>
                    </a:p>
                  </a:txBody>
                  <a:tcPr/>
                </a:tc>
                <a:tc>
                  <a:txBody>
                    <a:bodyPr/>
                    <a:lstStyle/>
                    <a:p>
                      <a:pPr algn="ctr"/>
                      <a:r>
                        <a:rPr lang="en-US" sz="1600" dirty="0" smtClean="0"/>
                        <a:t>99.90</a:t>
                      </a:r>
                      <a:endParaRPr lang="en-US" sz="1600" dirty="0"/>
                    </a:p>
                  </a:txBody>
                  <a:tcPr/>
                </a:tc>
                <a:tc>
                  <a:txBody>
                    <a:bodyPr/>
                    <a:lstStyle/>
                    <a:p>
                      <a:pPr algn="ctr"/>
                      <a:r>
                        <a:rPr lang="en-US" sz="1600" dirty="0" smtClean="0"/>
                        <a:t>NA</a:t>
                      </a:r>
                      <a:endParaRPr lang="en-US" sz="1600" dirty="0"/>
                    </a:p>
                  </a:txBody>
                  <a:tcPr/>
                </a:tc>
              </a:tr>
              <a:tr h="274320">
                <a:tc>
                  <a:txBody>
                    <a:bodyPr/>
                    <a:lstStyle/>
                    <a:p>
                      <a:pPr algn="ctr"/>
                      <a:r>
                        <a:rPr lang="en-US" sz="1600" dirty="0" smtClean="0"/>
                        <a:t>Buy</a:t>
                      </a:r>
                      <a:endParaRPr lang="en-US" sz="1600" dirty="0"/>
                    </a:p>
                  </a:txBody>
                  <a:tcPr/>
                </a:tc>
                <a:tc>
                  <a:txBody>
                    <a:bodyPr/>
                    <a:lstStyle/>
                    <a:p>
                      <a:pPr algn="ctr"/>
                      <a:r>
                        <a:rPr lang="en-US" sz="1600" dirty="0" smtClean="0"/>
                        <a:t>2-5</a:t>
                      </a:r>
                      <a:endParaRPr lang="en-US" sz="1600" dirty="0"/>
                    </a:p>
                  </a:txBody>
                  <a:tcPr/>
                </a:tc>
                <a:tc>
                  <a:txBody>
                    <a:bodyPr/>
                    <a:lstStyle/>
                    <a:p>
                      <a:pPr algn="ctr"/>
                      <a:r>
                        <a:rPr lang="en-US" sz="1600" dirty="0" smtClean="0"/>
                        <a:t>101.70</a:t>
                      </a:r>
                      <a:endParaRPr lang="en-US" sz="1600" dirty="0"/>
                    </a:p>
                  </a:txBody>
                  <a:tcPr/>
                </a:tc>
                <a:tc>
                  <a:txBody>
                    <a:bodyPr/>
                    <a:lstStyle/>
                    <a:p>
                      <a:pPr algn="ctr"/>
                      <a:r>
                        <a:rPr lang="en-US" sz="1600" dirty="0" smtClean="0"/>
                        <a:t>($1.80)</a:t>
                      </a:r>
                      <a:endParaRPr lang="en-US" sz="1600" dirty="0"/>
                    </a:p>
                  </a:txBody>
                  <a:tcPr/>
                </a:tc>
              </a:tr>
              <a:tr h="274320">
                <a:tc>
                  <a:txBody>
                    <a:bodyPr/>
                    <a:lstStyle/>
                    <a:p>
                      <a:pPr algn="ctr"/>
                      <a:r>
                        <a:rPr lang="en-US" sz="1600" dirty="0" smtClean="0"/>
                        <a:t>Sell</a:t>
                      </a:r>
                      <a:endParaRPr lang="en-US" sz="1600" dirty="0"/>
                    </a:p>
                  </a:txBody>
                  <a:tcPr/>
                </a:tc>
                <a:tc>
                  <a:txBody>
                    <a:bodyPr/>
                    <a:lstStyle/>
                    <a:p>
                      <a:pPr algn="ctr"/>
                      <a:r>
                        <a:rPr lang="en-US" sz="1600" dirty="0" smtClean="0"/>
                        <a:t>3-12</a:t>
                      </a:r>
                      <a:endParaRPr lang="en-US" sz="1600" dirty="0"/>
                    </a:p>
                  </a:txBody>
                  <a:tcPr/>
                </a:tc>
                <a:tc>
                  <a:txBody>
                    <a:bodyPr/>
                    <a:lstStyle/>
                    <a:p>
                      <a:pPr algn="ctr"/>
                      <a:r>
                        <a:rPr lang="en-US" sz="1600" dirty="0" smtClean="0"/>
                        <a:t>101.83</a:t>
                      </a:r>
                      <a:endParaRPr lang="en-US" sz="1600" dirty="0"/>
                    </a:p>
                  </a:txBody>
                  <a:tcPr/>
                </a:tc>
                <a:tc>
                  <a:txBody>
                    <a:bodyPr/>
                    <a:lstStyle/>
                    <a:p>
                      <a:pPr algn="ctr"/>
                      <a:r>
                        <a:rPr lang="en-US" sz="1600" dirty="0" smtClean="0"/>
                        <a:t>NA</a:t>
                      </a:r>
                      <a:endParaRPr lang="en-US" sz="1600" dirty="0"/>
                    </a:p>
                  </a:txBody>
                  <a:tcPr/>
                </a:tc>
              </a:tr>
              <a:tr h="274320">
                <a:tc>
                  <a:txBody>
                    <a:bodyPr/>
                    <a:lstStyle/>
                    <a:p>
                      <a:pPr algn="ctr"/>
                      <a:r>
                        <a:rPr lang="en-US" sz="1600" dirty="0" smtClean="0"/>
                        <a:t>Buy</a:t>
                      </a:r>
                      <a:endParaRPr lang="en-US" sz="1600" dirty="0"/>
                    </a:p>
                  </a:txBody>
                  <a:tcPr/>
                </a:tc>
                <a:tc>
                  <a:txBody>
                    <a:bodyPr/>
                    <a:lstStyle/>
                    <a:p>
                      <a:pPr algn="ctr"/>
                      <a:r>
                        <a:rPr lang="en-US" sz="1600" dirty="0" smtClean="0"/>
                        <a:t>4-10</a:t>
                      </a:r>
                      <a:endParaRPr lang="en-US" sz="1600" dirty="0"/>
                    </a:p>
                  </a:txBody>
                  <a:tcPr/>
                </a:tc>
                <a:tc>
                  <a:txBody>
                    <a:bodyPr/>
                    <a:lstStyle/>
                    <a:p>
                      <a:pPr algn="ctr"/>
                      <a:r>
                        <a:rPr lang="en-US" sz="1600" dirty="0" smtClean="0"/>
                        <a:t>101.15</a:t>
                      </a:r>
                      <a:endParaRPr lang="en-US" sz="1600" dirty="0"/>
                    </a:p>
                  </a:txBody>
                  <a:tcPr/>
                </a:tc>
                <a:tc>
                  <a:txBody>
                    <a:bodyPr/>
                    <a:lstStyle/>
                    <a:p>
                      <a:pPr algn="ctr"/>
                      <a:r>
                        <a:rPr lang="en-US" sz="1600" dirty="0" smtClean="0"/>
                        <a:t>$0.68</a:t>
                      </a:r>
                      <a:endParaRPr lang="en-US" sz="1600" dirty="0"/>
                    </a:p>
                  </a:txBody>
                  <a:tcPr/>
                </a:tc>
              </a:tr>
              <a:tr h="274320">
                <a:tc>
                  <a:txBody>
                    <a:bodyPr/>
                    <a:lstStyle/>
                    <a:p>
                      <a:pPr algn="ctr"/>
                      <a:r>
                        <a:rPr lang="en-US" sz="1600" dirty="0" smtClean="0"/>
                        <a:t>Sell</a:t>
                      </a:r>
                      <a:endParaRPr lang="en-US" sz="1600" dirty="0"/>
                    </a:p>
                  </a:txBody>
                  <a:tcPr/>
                </a:tc>
                <a:tc>
                  <a:txBody>
                    <a:bodyPr/>
                    <a:lstStyle/>
                    <a:p>
                      <a:pPr algn="ctr"/>
                      <a:r>
                        <a:rPr lang="en-US" sz="1600" dirty="0" smtClean="0"/>
                        <a:t>7-9</a:t>
                      </a:r>
                      <a:endParaRPr lang="en-US" sz="1600" dirty="0"/>
                    </a:p>
                  </a:txBody>
                  <a:tcPr/>
                </a:tc>
                <a:tc>
                  <a:txBody>
                    <a:bodyPr/>
                    <a:lstStyle/>
                    <a:p>
                      <a:pPr algn="ctr"/>
                      <a:r>
                        <a:rPr lang="en-US" sz="1600" dirty="0" smtClean="0"/>
                        <a:t>109.65</a:t>
                      </a:r>
                      <a:endParaRPr lang="en-US" sz="1600" dirty="0"/>
                    </a:p>
                  </a:txBody>
                  <a:tcPr/>
                </a:tc>
                <a:tc>
                  <a:txBody>
                    <a:bodyPr/>
                    <a:lstStyle/>
                    <a:p>
                      <a:pPr algn="ctr"/>
                      <a:r>
                        <a:rPr lang="en-US" sz="1600" dirty="0" smtClean="0"/>
                        <a:t>NA</a:t>
                      </a:r>
                      <a:endParaRPr lang="en-US" sz="1600" dirty="0"/>
                    </a:p>
                  </a:txBody>
                  <a:tcPr/>
                </a:tc>
              </a:tr>
              <a:tr h="274320">
                <a:tc>
                  <a:txBody>
                    <a:bodyPr/>
                    <a:lstStyle/>
                    <a:p>
                      <a:pPr algn="ctr"/>
                      <a:r>
                        <a:rPr lang="en-US" sz="1600" dirty="0" smtClean="0"/>
                        <a:t>Buy</a:t>
                      </a:r>
                      <a:endParaRPr lang="en-US" sz="1600" dirty="0"/>
                    </a:p>
                  </a:txBody>
                  <a:tcPr/>
                </a:tc>
                <a:tc>
                  <a:txBody>
                    <a:bodyPr/>
                    <a:lstStyle/>
                    <a:p>
                      <a:pPr algn="ctr"/>
                      <a:r>
                        <a:rPr lang="en-US" sz="1600" dirty="0" smtClean="0"/>
                        <a:t>8-5</a:t>
                      </a:r>
                      <a:endParaRPr lang="en-US" sz="1600" dirty="0"/>
                    </a:p>
                  </a:txBody>
                  <a:tcPr/>
                </a:tc>
                <a:tc>
                  <a:txBody>
                    <a:bodyPr/>
                    <a:lstStyle/>
                    <a:p>
                      <a:pPr algn="ctr"/>
                      <a:r>
                        <a:rPr lang="en-US" sz="1600" dirty="0" smtClean="0"/>
                        <a:t>106.90</a:t>
                      </a:r>
                      <a:endParaRPr lang="en-US" sz="1600" dirty="0"/>
                    </a:p>
                  </a:txBody>
                  <a:tcPr/>
                </a:tc>
                <a:tc>
                  <a:txBody>
                    <a:bodyPr/>
                    <a:lstStyle/>
                    <a:p>
                      <a:pPr algn="ctr"/>
                      <a:r>
                        <a:rPr lang="en-US" sz="1600" dirty="0" smtClean="0"/>
                        <a:t>$2.75</a:t>
                      </a:r>
                      <a:endParaRPr lang="en-US" sz="1600" dirty="0"/>
                    </a:p>
                  </a:txBody>
                  <a:tcPr/>
                </a:tc>
              </a:tr>
              <a:tr h="274320">
                <a:tc>
                  <a:txBody>
                    <a:bodyPr/>
                    <a:lstStyle/>
                    <a:p>
                      <a:pPr algn="ctr"/>
                      <a:r>
                        <a:rPr lang="en-US" sz="1600" dirty="0" smtClean="0"/>
                        <a:t>Sell</a:t>
                      </a:r>
                      <a:endParaRPr lang="en-US" sz="1600" dirty="0"/>
                    </a:p>
                  </a:txBody>
                  <a:tcPr/>
                </a:tc>
                <a:tc>
                  <a:txBody>
                    <a:bodyPr/>
                    <a:lstStyle/>
                    <a:p>
                      <a:pPr algn="ctr"/>
                      <a:r>
                        <a:rPr lang="en-US" sz="1600" dirty="0" smtClean="0"/>
                        <a:t>8-20</a:t>
                      </a:r>
                      <a:endParaRPr lang="en-US" sz="1600" dirty="0"/>
                    </a:p>
                  </a:txBody>
                  <a:tcPr/>
                </a:tc>
                <a:tc>
                  <a:txBody>
                    <a:bodyPr/>
                    <a:lstStyle/>
                    <a:p>
                      <a:pPr algn="ctr"/>
                      <a:r>
                        <a:rPr lang="en-US" sz="1600" dirty="0" smtClean="0"/>
                        <a:t>105.00</a:t>
                      </a:r>
                      <a:endParaRPr lang="en-US" sz="1600" dirty="0"/>
                    </a:p>
                  </a:txBody>
                  <a:tcPr/>
                </a:tc>
                <a:tc>
                  <a:txBody>
                    <a:bodyPr/>
                    <a:lstStyle/>
                    <a:p>
                      <a:pPr algn="ctr"/>
                      <a:r>
                        <a:rPr lang="en-US" sz="1600" dirty="0" smtClean="0"/>
                        <a:t>NA</a:t>
                      </a:r>
                      <a:endParaRPr lang="en-US" sz="1600" dirty="0"/>
                    </a:p>
                  </a:txBody>
                  <a:tcPr/>
                </a:tc>
              </a:tr>
              <a:tr h="274320">
                <a:tc>
                  <a:txBody>
                    <a:bodyPr/>
                    <a:lstStyle/>
                    <a:p>
                      <a:pPr algn="ctr"/>
                      <a:r>
                        <a:rPr lang="en-US" sz="1600" dirty="0" smtClean="0"/>
                        <a:t>Buy</a:t>
                      </a:r>
                      <a:endParaRPr lang="en-US" sz="1600" dirty="0"/>
                    </a:p>
                  </a:txBody>
                  <a:tcPr/>
                </a:tc>
                <a:tc>
                  <a:txBody>
                    <a:bodyPr/>
                    <a:lstStyle/>
                    <a:p>
                      <a:pPr algn="ctr"/>
                      <a:r>
                        <a:rPr lang="en-US" sz="1600" dirty="0" smtClean="0"/>
                        <a:t>10-31</a:t>
                      </a:r>
                      <a:endParaRPr lang="en-US" sz="1600" dirty="0"/>
                    </a:p>
                  </a:txBody>
                  <a:tcPr/>
                </a:tc>
                <a:tc>
                  <a:txBody>
                    <a:bodyPr/>
                    <a:lstStyle/>
                    <a:p>
                      <a:pPr algn="ctr"/>
                      <a:r>
                        <a:rPr lang="en-US" sz="1600" dirty="0" smtClean="0"/>
                        <a:t>93.75</a:t>
                      </a:r>
                      <a:endParaRPr lang="en-US" sz="1600" dirty="0"/>
                    </a:p>
                  </a:txBody>
                  <a:tcPr/>
                </a:tc>
                <a:tc>
                  <a:txBody>
                    <a:bodyPr/>
                    <a:lstStyle/>
                    <a:p>
                      <a:pPr algn="ctr"/>
                      <a:r>
                        <a:rPr lang="en-US" sz="1600" dirty="0" smtClean="0"/>
                        <a:t>$11.25</a:t>
                      </a:r>
                      <a:endParaRPr lang="en-US" sz="1600" dirty="0"/>
                    </a:p>
                  </a:txBody>
                  <a:tcPr/>
                </a:tc>
              </a:tr>
            </a:tbl>
          </a:graphicData>
        </a:graphic>
      </p:graphicFrame>
      <p:pic>
        <p:nvPicPr>
          <p:cNvPr id="5" name="Picture 5" descr="AgriLife EXTENSION lo#D03B1.wmf                                000D0466Macintosh HD                   C2149ABA:"/>
          <p:cNvPicPr>
            <a:picLocks noChangeAspect="1" noChangeArrowheads="1"/>
          </p:cNvPicPr>
          <p:nvPr/>
        </p:nvPicPr>
        <p:blipFill>
          <a:blip r:embed="rId2" cstate="print"/>
          <a:srcRect/>
          <a:stretch>
            <a:fillRect/>
          </a:stretch>
        </p:blipFill>
        <p:spPr bwMode="auto">
          <a:xfrm>
            <a:off x="7315200" y="6400800"/>
            <a:ext cx="1152525" cy="300038"/>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100</TotalTime>
  <Words>1754</Words>
  <Application>Microsoft Office PowerPoint</Application>
  <PresentationFormat>On-screen Show (4:3)</PresentationFormat>
  <Paragraphs>236</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Technical Analysis: Alternatives to Chart Analysis</vt:lpstr>
      <vt:lpstr>Overview</vt:lpstr>
      <vt:lpstr>Overview cont.</vt:lpstr>
      <vt:lpstr>Figure 1. Live Cattle Futures (40-day Moving Average)</vt:lpstr>
      <vt:lpstr>Overview cont.</vt:lpstr>
      <vt:lpstr>Overview cont.</vt:lpstr>
      <vt:lpstr>Overview cont.</vt:lpstr>
      <vt:lpstr>Figure 2. Live Cattle Futures (9-18 day Moving Average)</vt:lpstr>
      <vt:lpstr>Overview cont.</vt:lpstr>
      <vt:lpstr>Overview cont.</vt:lpstr>
      <vt:lpstr>Overview cont.</vt:lpstr>
      <vt:lpstr>Figure 3. Cotton Futures (9 and 18-day Moving Averages)</vt:lpstr>
      <vt:lpstr>Overview cont.</vt:lpstr>
      <vt:lpstr>Overview cont.</vt:lpstr>
      <vt:lpstr>Overview cont.</vt:lpstr>
      <vt:lpstr>Overview cont.</vt:lpstr>
      <vt:lpstr>Figure 4. Cotton Futures (18 and 40-day Moving Averages)</vt:lpstr>
      <vt:lpstr>Figure 5. Cotton Futures (4 and 9-day Moving Averages)</vt:lpstr>
      <vt:lpstr>Overview cont.</vt:lpstr>
      <vt:lpstr>Figure 6. Corn Futures (40-day Moving Average)</vt:lpstr>
      <vt:lpstr>Overview cont.</vt:lpstr>
      <vt:lpstr>Figure 7. Corn Futures (18-40 day Moving Average)</vt:lpstr>
      <vt:lpstr>Overview cont.</vt:lpstr>
    </vt:vector>
  </TitlesOfParts>
  <Company>AgriLife Extension Service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Technical Analysis: Alternatives to Chart Analysis</dc:title>
  <dc:creator>dan</dc:creator>
  <cp:lastModifiedBy>dan</cp:lastModifiedBy>
  <cp:revision>15</cp:revision>
  <dcterms:created xsi:type="dcterms:W3CDTF">2011-12-07T21:14:42Z</dcterms:created>
  <dcterms:modified xsi:type="dcterms:W3CDTF">2011-12-08T12:34:46Z</dcterms:modified>
</cp:coreProperties>
</file>