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Default Extension="gif" ContentType="image/gif"/>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81" r:id="rId2"/>
    <p:sldId id="283" r:id="rId3"/>
    <p:sldId id="314" r:id="rId4"/>
    <p:sldId id="280" r:id="rId5"/>
    <p:sldId id="279" r:id="rId6"/>
    <p:sldId id="278" r:id="rId7"/>
    <p:sldId id="266" r:id="rId8"/>
    <p:sldId id="272" r:id="rId9"/>
    <p:sldId id="273" r:id="rId10"/>
    <p:sldId id="267" r:id="rId11"/>
    <p:sldId id="268" r:id="rId12"/>
    <p:sldId id="308" r:id="rId13"/>
    <p:sldId id="270" r:id="rId14"/>
    <p:sldId id="301" r:id="rId15"/>
    <p:sldId id="303" r:id="rId16"/>
    <p:sldId id="305" r:id="rId17"/>
    <p:sldId id="307" r:id="rId18"/>
    <p:sldId id="310" r:id="rId19"/>
    <p:sldId id="296" r:id="rId20"/>
    <p:sldId id="313" r:id="rId21"/>
    <p:sldId id="312" r:id="rId22"/>
    <p:sldId id="295" r:id="rId23"/>
    <p:sldId id="293" r:id="rId24"/>
    <p:sldId id="290" r:id="rId25"/>
    <p:sldId id="286" r:id="rId26"/>
    <p:sldId id="291" r:id="rId27"/>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B4B4"/>
    <a:srgbClr val="F4F4F4"/>
    <a:srgbClr val="9DD3F0"/>
    <a:srgbClr val="004065"/>
    <a:srgbClr val="5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968" autoAdjust="0"/>
    <p:restoredTop sz="90929"/>
  </p:normalViewPr>
  <p:slideViewPr>
    <p:cSldViewPr snapToGrid="0">
      <p:cViewPr varScale="1">
        <p:scale>
          <a:sx n="115" d="100"/>
          <a:sy n="115" d="100"/>
        </p:scale>
        <p:origin x="-1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Worksheet15.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areaChart>
        <c:grouping val="standard"/>
        <c:ser>
          <c:idx val="0"/>
          <c:order val="0"/>
          <c:tx>
            <c:strRef>
              <c:f>Sheet1!$B$1</c:f>
              <c:strCache>
                <c:ptCount val="1"/>
                <c:pt idx="0">
                  <c:v>Price of Bread</c:v>
                </c:pt>
              </c:strCache>
            </c:strRef>
          </c:tx>
          <c:spPr>
            <a:solidFill>
              <a:srgbClr val="CC9900"/>
            </a:solidFill>
            <a:ln>
              <a:solidFill>
                <a:srgbClr val="000000"/>
              </a:solidFill>
            </a:ln>
          </c:spP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Sheet1!$B$2:$B$31</c:f>
              <c:numCache>
                <c:formatCode>"$"#,##0.00_);\("$"#,##0.00\)</c:formatCode>
                <c:ptCount val="30"/>
                <c:pt idx="0">
                  <c:v>0.50880000000000003</c:v>
                </c:pt>
                <c:pt idx="1">
                  <c:v>0.5252</c:v>
                </c:pt>
                <c:pt idx="2">
                  <c:v>0.53220000000000001</c:v>
                </c:pt>
                <c:pt idx="3">
                  <c:v>0.54158333333333297</c:v>
                </c:pt>
                <c:pt idx="4">
                  <c:v>0.54125000000000001</c:v>
                </c:pt>
                <c:pt idx="5">
                  <c:v>0.55325000000000002</c:v>
                </c:pt>
                <c:pt idx="6">
                  <c:v>0.56466666666666698</c:v>
                </c:pt>
                <c:pt idx="7">
                  <c:v>0.54741666666666544</c:v>
                </c:pt>
                <c:pt idx="8">
                  <c:v>0.61283333333333478</c:v>
                </c:pt>
                <c:pt idx="9">
                  <c:v>0.66558333333333364</c:v>
                </c:pt>
                <c:pt idx="10">
                  <c:v>0.69458333333333344</c:v>
                </c:pt>
                <c:pt idx="11">
                  <c:v>0.70983333333333365</c:v>
                </c:pt>
                <c:pt idx="12">
                  <c:v>0.74983333333333479</c:v>
                </c:pt>
                <c:pt idx="13">
                  <c:v>0.75208333333333455</c:v>
                </c:pt>
                <c:pt idx="14">
                  <c:v>0.76066666666666705</c:v>
                </c:pt>
                <c:pt idx="15">
                  <c:v>0.79125000000000001</c:v>
                </c:pt>
                <c:pt idx="16">
                  <c:v>0.87566666666666704</c:v>
                </c:pt>
                <c:pt idx="17">
                  <c:v>0.87225000000000064</c:v>
                </c:pt>
                <c:pt idx="18">
                  <c:v>0.86016666666666697</c:v>
                </c:pt>
                <c:pt idx="19">
                  <c:v>0.88708333333333345</c:v>
                </c:pt>
                <c:pt idx="20">
                  <c:v>0.93016666666666659</c:v>
                </c:pt>
                <c:pt idx="21">
                  <c:v>0.99908333333333299</c:v>
                </c:pt>
                <c:pt idx="22">
                  <c:v>1.01558333333333</c:v>
                </c:pt>
                <c:pt idx="23">
                  <c:v>1.00075</c:v>
                </c:pt>
                <c:pt idx="24">
                  <c:v>0.96941666666666659</c:v>
                </c:pt>
                <c:pt idx="25">
                  <c:v>1.04033333333333</c:v>
                </c:pt>
                <c:pt idx="26">
                  <c:v>1.0805</c:v>
                </c:pt>
                <c:pt idx="27">
                  <c:v>1.2073332999999937</c:v>
                </c:pt>
                <c:pt idx="28">
                  <c:v>1.37</c:v>
                </c:pt>
                <c:pt idx="29">
                  <c:v>1.4</c:v>
                </c:pt>
              </c:numCache>
            </c:numRef>
          </c:val>
        </c:ser>
        <c:ser>
          <c:idx val="1"/>
          <c:order val="1"/>
          <c:tx>
            <c:strRef>
              <c:f>Sheet1!$C$1</c:f>
              <c:strCache>
                <c:ptCount val="1"/>
                <c:pt idx="0">
                  <c:v>Value of Wheat </c:v>
                </c:pt>
              </c:strCache>
            </c:strRef>
          </c:tx>
          <c:spPr>
            <a:solidFill>
              <a:srgbClr val="00B050"/>
            </a:solidFill>
            <a:ln>
              <a:solidFill>
                <a:schemeClr val="tx1"/>
              </a:solidFill>
            </a:ln>
          </c:spP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Sheet1!$C$2:$C$31</c:f>
              <c:numCache>
                <c:formatCode>"$"#,##0.0000_);\("$"#,##0.0000\)</c:formatCode>
                <c:ptCount val="30"/>
                <c:pt idx="0">
                  <c:v>5.8219178082191778E-2</c:v>
                </c:pt>
                <c:pt idx="1">
                  <c:v>6.0958904109589089E-2</c:v>
                </c:pt>
                <c:pt idx="2">
                  <c:v>5.8493150684931536E-2</c:v>
                </c:pt>
                <c:pt idx="3">
                  <c:v>5.3972602739726171E-2</c:v>
                </c:pt>
                <c:pt idx="4">
                  <c:v>5.2602739726027532E-2</c:v>
                </c:pt>
                <c:pt idx="5">
                  <c:v>5.1232876712328797E-2</c:v>
                </c:pt>
                <c:pt idx="6">
                  <c:v>4.4931506849315246E-2</c:v>
                </c:pt>
                <c:pt idx="7">
                  <c:v>3.7260273972602793E-2</c:v>
                </c:pt>
                <c:pt idx="8">
                  <c:v>4.0547945205479351E-2</c:v>
                </c:pt>
                <c:pt idx="9">
                  <c:v>5.7123287671232904E-2</c:v>
                </c:pt>
                <c:pt idx="10">
                  <c:v>5.7808219178082224E-2</c:v>
                </c:pt>
                <c:pt idx="11">
                  <c:v>4.0273972602739697E-2</c:v>
                </c:pt>
                <c:pt idx="12">
                  <c:v>5.1643835616438372E-2</c:v>
                </c:pt>
                <c:pt idx="13">
                  <c:v>5.0273972602739726E-2</c:v>
                </c:pt>
                <c:pt idx="14">
                  <c:v>4.9315068493150704E-2</c:v>
                </c:pt>
                <c:pt idx="15">
                  <c:v>5.4383561643835926E-2</c:v>
                </c:pt>
                <c:pt idx="16">
                  <c:v>7.5205479452054802E-2</c:v>
                </c:pt>
                <c:pt idx="17">
                  <c:v>6.6849315068493065E-2</c:v>
                </c:pt>
                <c:pt idx="18">
                  <c:v>5.0821917808219277E-2</c:v>
                </c:pt>
                <c:pt idx="19">
                  <c:v>4.219178082191799E-2</c:v>
                </c:pt>
                <c:pt idx="20">
                  <c:v>3.9315068493150696E-2</c:v>
                </c:pt>
                <c:pt idx="21">
                  <c:v>4.5205479452054775E-2</c:v>
                </c:pt>
                <c:pt idx="22">
                  <c:v>4.4520547945205588E-2</c:v>
                </c:pt>
                <c:pt idx="23">
                  <c:v>5.7808219178082224E-2</c:v>
                </c:pt>
                <c:pt idx="24">
                  <c:v>5.5205479452054798E-2</c:v>
                </c:pt>
                <c:pt idx="25">
                  <c:v>5.4657534246575538E-2</c:v>
                </c:pt>
                <c:pt idx="26">
                  <c:v>6.0958904109589089E-2</c:v>
                </c:pt>
                <c:pt idx="27">
                  <c:v>7.3700000000000099E-2</c:v>
                </c:pt>
                <c:pt idx="28">
                  <c:v>9.6800000000000067E-2</c:v>
                </c:pt>
                <c:pt idx="29">
                  <c:v>9.0800000000000047E-2</c:v>
                </c:pt>
              </c:numCache>
            </c:numRef>
          </c:val>
        </c:ser>
        <c:axId val="47530368"/>
        <c:axId val="47531904"/>
      </c:areaChart>
      <c:catAx>
        <c:axId val="47530368"/>
        <c:scaling>
          <c:orientation val="minMax"/>
        </c:scaling>
        <c:axPos val="b"/>
        <c:numFmt formatCode="General" sourceLinked="1"/>
        <c:tickLblPos val="nextTo"/>
        <c:txPr>
          <a:bodyPr/>
          <a:lstStyle/>
          <a:p>
            <a:pPr>
              <a:defRPr sz="1400"/>
            </a:pPr>
            <a:endParaRPr lang="en-US"/>
          </a:p>
        </c:txPr>
        <c:crossAx val="47531904"/>
        <c:crosses val="autoZero"/>
        <c:auto val="1"/>
        <c:lblAlgn val="ctr"/>
        <c:lblOffset val="100"/>
        <c:tickLblSkip val="4"/>
      </c:catAx>
      <c:valAx>
        <c:axId val="47531904"/>
        <c:scaling>
          <c:orientation val="minMax"/>
        </c:scaling>
        <c:axPos val="l"/>
        <c:majorGridlines/>
        <c:numFmt formatCode="&quot;$&quot;#,##0.00_);\(&quot;$&quot;#,##0.00\)" sourceLinked="1"/>
        <c:tickLblPos val="nextTo"/>
        <c:txPr>
          <a:bodyPr/>
          <a:lstStyle/>
          <a:p>
            <a:pPr>
              <a:defRPr sz="1600"/>
            </a:pPr>
            <a:endParaRPr lang="en-US"/>
          </a:p>
        </c:txPr>
        <c:crossAx val="47530368"/>
        <c:crosses val="autoZero"/>
        <c:crossBetween val="midCat"/>
        <c:majorUnit val="0.1"/>
      </c:valAx>
    </c:plotArea>
    <c:legend>
      <c:legendPos val="b"/>
      <c:layout>
        <c:manualLayout>
          <c:xMode val="edge"/>
          <c:yMode val="edge"/>
          <c:x val="1.6686959268981044E-2"/>
          <c:y val="0.92909133858269199"/>
          <c:w val="0.9465643530669775"/>
          <c:h val="5.7575328083989366E-2"/>
        </c:manualLayout>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Series 1</c:v>
                </c:pt>
              </c:strCache>
            </c:strRef>
          </c:tx>
          <c:spPr>
            <a:ln w="41275">
              <a:solidFill>
                <a:srgbClr val="0070C0"/>
              </a:solidFill>
            </a:ln>
          </c:spPr>
          <c:marker>
            <c:symbol val="none"/>
          </c:marker>
          <c:cat>
            <c:numRef>
              <c:f>Sheet1!$A$2:$A$109</c:f>
              <c:numCache>
                <c:formatCode>mmm\-yy</c:formatCode>
                <c:ptCount val="108"/>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numCache>
            </c:numRef>
          </c:cat>
          <c:val>
            <c:numRef>
              <c:f>Sheet1!$B$2:$B$109</c:f>
              <c:numCache>
                <c:formatCode>0.000</c:formatCode>
                <c:ptCount val="108"/>
                <c:pt idx="0">
                  <c:v>1.0668993835741361</c:v>
                </c:pt>
                <c:pt idx="1">
                  <c:v>1.0865953525843486</c:v>
                </c:pt>
                <c:pt idx="2">
                  <c:v>1.1011447204691418</c:v>
                </c:pt>
                <c:pt idx="3">
                  <c:v>1.1210805803550581</c:v>
                </c:pt>
                <c:pt idx="4">
                  <c:v>1.1437392177364603</c:v>
                </c:pt>
                <c:pt idx="5">
                  <c:v>1.1720993471406638</c:v>
                </c:pt>
                <c:pt idx="6">
                  <c:v>1.1618990077382474</c:v>
                </c:pt>
                <c:pt idx="7">
                  <c:v>1.1105188343994321</c:v>
                </c:pt>
                <c:pt idx="8">
                  <c:v>1.0975743606629338</c:v>
                </c:pt>
                <c:pt idx="9">
                  <c:v>1.1039111572300637</c:v>
                </c:pt>
                <c:pt idx="10">
                  <c:v>1.1257331337033243</c:v>
                </c:pt>
                <c:pt idx="11">
                  <c:v>1.120611405582886</c:v>
                </c:pt>
                <c:pt idx="12">
                  <c:v>1.1321310102005004</c:v>
                </c:pt>
                <c:pt idx="13">
                  <c:v>1.1493724426463161</c:v>
                </c:pt>
                <c:pt idx="14">
                  <c:v>1.1407433161368841</c:v>
                </c:pt>
                <c:pt idx="15">
                  <c:v>1.128779086116892</c:v>
                </c:pt>
                <c:pt idx="16">
                  <c:v>1.0906878409677767</c:v>
                </c:pt>
                <c:pt idx="17">
                  <c:v>1.0466381981076778</c:v>
                </c:pt>
                <c:pt idx="18">
                  <c:v>1.0078816343808579</c:v>
                </c:pt>
                <c:pt idx="19">
                  <c:v>1.0228086325048578</c:v>
                </c:pt>
                <c:pt idx="20">
                  <c:v>1.0195238823469412</c:v>
                </c:pt>
                <c:pt idx="21">
                  <c:v>1.0195446713497738</c:v>
                </c:pt>
                <c:pt idx="22">
                  <c:v>1.0081661457808246</c:v>
                </c:pt>
                <c:pt idx="23">
                  <c:v>0.98206744839235383</c:v>
                </c:pt>
                <c:pt idx="24">
                  <c:v>0.94165000000000065</c:v>
                </c:pt>
                <c:pt idx="25">
                  <c:v>0.92827000000000004</c:v>
                </c:pt>
                <c:pt idx="26">
                  <c:v>0.92559000000000002</c:v>
                </c:pt>
                <c:pt idx="27">
                  <c:v>0.92201</c:v>
                </c:pt>
                <c:pt idx="28">
                  <c:v>0.86451</c:v>
                </c:pt>
                <c:pt idx="29">
                  <c:v>0.85753000000000001</c:v>
                </c:pt>
                <c:pt idx="30">
                  <c:v>0.87944000000000122</c:v>
                </c:pt>
                <c:pt idx="31">
                  <c:v>0.89803999999999951</c:v>
                </c:pt>
                <c:pt idx="32">
                  <c:v>0.89152999999999949</c:v>
                </c:pt>
                <c:pt idx="33">
                  <c:v>0.85531999999999997</c:v>
                </c:pt>
                <c:pt idx="34">
                  <c:v>0.85477000000000158</c:v>
                </c:pt>
                <c:pt idx="35">
                  <c:v>0.81375000000000064</c:v>
                </c:pt>
                <c:pt idx="36">
                  <c:v>0.79288999999999998</c:v>
                </c:pt>
                <c:pt idx="37">
                  <c:v>0.79081999999999997</c:v>
                </c:pt>
                <c:pt idx="38">
                  <c:v>0.81559999999999999</c:v>
                </c:pt>
                <c:pt idx="39">
                  <c:v>0.83409000000000122</c:v>
                </c:pt>
                <c:pt idx="40">
                  <c:v>0.83357999999999999</c:v>
                </c:pt>
                <c:pt idx="41">
                  <c:v>0.82387999999999995</c:v>
                </c:pt>
                <c:pt idx="42">
                  <c:v>0.81535000000000002</c:v>
                </c:pt>
                <c:pt idx="43">
                  <c:v>0.82137000000000004</c:v>
                </c:pt>
                <c:pt idx="44">
                  <c:v>0.81852000000000003</c:v>
                </c:pt>
                <c:pt idx="45">
                  <c:v>0.80083000000000004</c:v>
                </c:pt>
                <c:pt idx="46">
                  <c:v>0.76986000000000065</c:v>
                </c:pt>
                <c:pt idx="47">
                  <c:v>0.74758999999999998</c:v>
                </c:pt>
                <c:pt idx="48">
                  <c:v>0.75499000000000172</c:v>
                </c:pt>
                <c:pt idx="49">
                  <c:v>0.76849000000000134</c:v>
                </c:pt>
                <c:pt idx="50">
                  <c:v>0.75822000000000134</c:v>
                </c:pt>
                <c:pt idx="51">
                  <c:v>0.77295000000000158</c:v>
                </c:pt>
                <c:pt idx="52">
                  <c:v>0.78791999999999951</c:v>
                </c:pt>
                <c:pt idx="53">
                  <c:v>0.82208000000000003</c:v>
                </c:pt>
                <c:pt idx="54">
                  <c:v>0.83081000000000005</c:v>
                </c:pt>
                <c:pt idx="55">
                  <c:v>0.81354000000000004</c:v>
                </c:pt>
                <c:pt idx="56">
                  <c:v>0.81605000000000005</c:v>
                </c:pt>
                <c:pt idx="57">
                  <c:v>0.83235000000000003</c:v>
                </c:pt>
                <c:pt idx="58">
                  <c:v>0.84855000000000003</c:v>
                </c:pt>
                <c:pt idx="59">
                  <c:v>0.84348999999999996</c:v>
                </c:pt>
                <c:pt idx="60">
                  <c:v>0.82630000000000003</c:v>
                </c:pt>
                <c:pt idx="61">
                  <c:v>0.83766000000000063</c:v>
                </c:pt>
                <c:pt idx="62">
                  <c:v>0.83199000000000134</c:v>
                </c:pt>
                <c:pt idx="63">
                  <c:v>0.81501999999999997</c:v>
                </c:pt>
                <c:pt idx="64">
                  <c:v>0.7831399999999995</c:v>
                </c:pt>
                <c:pt idx="65">
                  <c:v>0.79057999999999951</c:v>
                </c:pt>
                <c:pt idx="66">
                  <c:v>0.78844999999999998</c:v>
                </c:pt>
                <c:pt idx="67">
                  <c:v>0.78056999999999865</c:v>
                </c:pt>
                <c:pt idx="68">
                  <c:v>0.78571999999999997</c:v>
                </c:pt>
                <c:pt idx="69">
                  <c:v>0.79298000000000002</c:v>
                </c:pt>
                <c:pt idx="70">
                  <c:v>0.77642000000000122</c:v>
                </c:pt>
                <c:pt idx="71">
                  <c:v>0.75686000000000064</c:v>
                </c:pt>
                <c:pt idx="72">
                  <c:v>0.76935000000000064</c:v>
                </c:pt>
                <c:pt idx="73">
                  <c:v>0.76490000000000158</c:v>
                </c:pt>
                <c:pt idx="74">
                  <c:v>0.75521000000000005</c:v>
                </c:pt>
                <c:pt idx="75">
                  <c:v>0.73990000000000133</c:v>
                </c:pt>
                <c:pt idx="76">
                  <c:v>0.74012999999999995</c:v>
                </c:pt>
                <c:pt idx="77">
                  <c:v>0.74526000000000003</c:v>
                </c:pt>
                <c:pt idx="78">
                  <c:v>0.72911999999999999</c:v>
                </c:pt>
                <c:pt idx="79">
                  <c:v>0.73412999999999995</c:v>
                </c:pt>
                <c:pt idx="80">
                  <c:v>0.71974000000000171</c:v>
                </c:pt>
                <c:pt idx="81">
                  <c:v>0.70290000000000064</c:v>
                </c:pt>
                <c:pt idx="82">
                  <c:v>0.68108000000000002</c:v>
                </c:pt>
                <c:pt idx="83">
                  <c:v>0.68593000000000004</c:v>
                </c:pt>
                <c:pt idx="84">
                  <c:v>0.67948000000000064</c:v>
                </c:pt>
                <c:pt idx="85">
                  <c:v>0.67815000000000158</c:v>
                </c:pt>
                <c:pt idx="86">
                  <c:v>0.64418000000000064</c:v>
                </c:pt>
                <c:pt idx="87">
                  <c:v>0.63493999999999995</c:v>
                </c:pt>
                <c:pt idx="88">
                  <c:v>0.64284000000000197</c:v>
                </c:pt>
                <c:pt idx="89">
                  <c:v>0.64301000000000064</c:v>
                </c:pt>
                <c:pt idx="90">
                  <c:v>0.63415000000000121</c:v>
                </c:pt>
                <c:pt idx="91">
                  <c:v>0.66806000000000065</c:v>
                </c:pt>
                <c:pt idx="92">
                  <c:v>0.69608999999999999</c:v>
                </c:pt>
                <c:pt idx="93">
                  <c:v>0.75161999999999995</c:v>
                </c:pt>
                <c:pt idx="94">
                  <c:v>0.78549000000000002</c:v>
                </c:pt>
                <c:pt idx="95">
                  <c:v>0.73407999999999995</c:v>
                </c:pt>
                <c:pt idx="96">
                  <c:v>0.75530000000000064</c:v>
                </c:pt>
                <c:pt idx="97">
                  <c:v>0.78224000000000005</c:v>
                </c:pt>
                <c:pt idx="98">
                  <c:v>0.76696000000000064</c:v>
                </c:pt>
                <c:pt idx="99">
                  <c:v>0.75762000000000185</c:v>
                </c:pt>
                <c:pt idx="100">
                  <c:v>0.73304000000000158</c:v>
                </c:pt>
                <c:pt idx="101">
                  <c:v>0.71431187628576565</c:v>
                </c:pt>
                <c:pt idx="102">
                  <c:v>0.69983541155184292</c:v>
                </c:pt>
                <c:pt idx="103">
                  <c:v>0.69040559639299171</c:v>
                </c:pt>
                <c:pt idx="104">
                  <c:v>0.68084534667418739</c:v>
                </c:pt>
                <c:pt idx="105">
                  <c:v>0.67250428943119145</c:v>
                </c:pt>
                <c:pt idx="106">
                  <c:v>0.66051557157217378</c:v>
                </c:pt>
                <c:pt idx="107">
                  <c:v>0.65277996706032126</c:v>
                </c:pt>
              </c:numCache>
            </c:numRef>
          </c:val>
        </c:ser>
        <c:marker val="1"/>
        <c:axId val="68313472"/>
        <c:axId val="68315008"/>
      </c:lineChart>
      <c:catAx>
        <c:axId val="68313472"/>
        <c:scaling>
          <c:orientation val="minMax"/>
        </c:scaling>
        <c:axPos val="b"/>
        <c:numFmt formatCode="mmm\-yy" sourceLinked="1"/>
        <c:tickLblPos val="nextTo"/>
        <c:txPr>
          <a:bodyPr/>
          <a:lstStyle/>
          <a:p>
            <a:pPr>
              <a:defRPr sz="1200"/>
            </a:pPr>
            <a:endParaRPr lang="en-US"/>
          </a:p>
        </c:txPr>
        <c:crossAx val="68315008"/>
        <c:crosses val="autoZero"/>
        <c:lblAlgn val="ctr"/>
        <c:lblOffset val="100"/>
        <c:tickLblSkip val="12"/>
      </c:catAx>
      <c:valAx>
        <c:axId val="68315008"/>
        <c:scaling>
          <c:orientation val="minMax"/>
        </c:scaling>
        <c:axPos val="l"/>
        <c:majorGridlines/>
        <c:numFmt formatCode="0.00" sourceLinked="0"/>
        <c:tickLblPos val="nextTo"/>
        <c:crossAx val="68313472"/>
        <c:crosses val="autoZero"/>
        <c:crossBetween val="between"/>
        <c:majorUnit val="0.1"/>
      </c:valAx>
    </c:plotArea>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2794268961831393E-2"/>
          <c:y val="4.0277777777777767E-2"/>
          <c:w val="0.88351440716815166"/>
          <c:h val="0.72265529308836673"/>
        </c:manualLayout>
      </c:layout>
      <c:lineChart>
        <c:grouping val="standard"/>
        <c:ser>
          <c:idx val="0"/>
          <c:order val="0"/>
          <c:tx>
            <c:strRef>
              <c:f>Sheet1!$B$1</c:f>
              <c:strCache>
                <c:ptCount val="1"/>
                <c:pt idx="0">
                  <c:v>$/bu</c:v>
                </c:pt>
              </c:strCache>
            </c:strRef>
          </c:tx>
          <c:spPr>
            <a:ln>
              <a:solidFill>
                <a:srgbClr val="FF0000"/>
              </a:solidFill>
            </a:ln>
          </c:spPr>
          <c:marker>
            <c:symbol val="none"/>
          </c:marker>
          <c:cat>
            <c:numRef>
              <c:f>Sheet1!$A$2:$A$106</c:f>
              <c:numCache>
                <c:formatCode>mmm\-yy</c:formatCode>
                <c:ptCount val="105"/>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numCache>
            </c:numRef>
          </c:cat>
          <c:val>
            <c:numRef>
              <c:f>Sheet1!$B$2:$B$106</c:f>
              <c:numCache>
                <c:formatCode>0.00</c:formatCode>
                <c:ptCount val="105"/>
                <c:pt idx="0">
                  <c:v>2.84</c:v>
                </c:pt>
                <c:pt idx="1">
                  <c:v>2.8299999999999987</c:v>
                </c:pt>
                <c:pt idx="2">
                  <c:v>2.8699999999999997</c:v>
                </c:pt>
                <c:pt idx="3">
                  <c:v>2.86</c:v>
                </c:pt>
                <c:pt idx="4">
                  <c:v>2.98</c:v>
                </c:pt>
                <c:pt idx="5">
                  <c:v>2.74</c:v>
                </c:pt>
                <c:pt idx="6">
                  <c:v>2.63</c:v>
                </c:pt>
                <c:pt idx="7">
                  <c:v>2.74</c:v>
                </c:pt>
                <c:pt idx="8">
                  <c:v>2.8499999999999988</c:v>
                </c:pt>
                <c:pt idx="9">
                  <c:v>2.8699999999999997</c:v>
                </c:pt>
                <c:pt idx="10">
                  <c:v>2.8699999999999997</c:v>
                </c:pt>
                <c:pt idx="11">
                  <c:v>2.88</c:v>
                </c:pt>
                <c:pt idx="12">
                  <c:v>2.8699999999999997</c:v>
                </c:pt>
                <c:pt idx="13">
                  <c:v>2.8299999999999987</c:v>
                </c:pt>
                <c:pt idx="14">
                  <c:v>2.8699999999999997</c:v>
                </c:pt>
                <c:pt idx="15">
                  <c:v>2.8299999999999987</c:v>
                </c:pt>
                <c:pt idx="16">
                  <c:v>2.8099999999999987</c:v>
                </c:pt>
                <c:pt idx="17">
                  <c:v>2.92</c:v>
                </c:pt>
                <c:pt idx="18">
                  <c:v>3.21</c:v>
                </c:pt>
                <c:pt idx="19">
                  <c:v>3.63</c:v>
                </c:pt>
                <c:pt idx="20">
                  <c:v>4.21</c:v>
                </c:pt>
                <c:pt idx="21">
                  <c:v>4.38</c:v>
                </c:pt>
                <c:pt idx="22">
                  <c:v>4.25</c:v>
                </c:pt>
                <c:pt idx="23">
                  <c:v>4.0599999999999996</c:v>
                </c:pt>
                <c:pt idx="24">
                  <c:v>3.8899999999999997</c:v>
                </c:pt>
                <c:pt idx="25">
                  <c:v>3.7</c:v>
                </c:pt>
                <c:pt idx="26">
                  <c:v>3.55</c:v>
                </c:pt>
                <c:pt idx="27">
                  <c:v>3.3699999999999997</c:v>
                </c:pt>
                <c:pt idx="28">
                  <c:v>3.3299999999999987</c:v>
                </c:pt>
                <c:pt idx="29">
                  <c:v>3.08</c:v>
                </c:pt>
                <c:pt idx="30">
                  <c:v>2.9499999999999997</c:v>
                </c:pt>
                <c:pt idx="31">
                  <c:v>3.3499999999999988</c:v>
                </c:pt>
                <c:pt idx="32">
                  <c:v>3.3899999999999997</c:v>
                </c:pt>
                <c:pt idx="33">
                  <c:v>3.44</c:v>
                </c:pt>
                <c:pt idx="34">
                  <c:v>3.61</c:v>
                </c:pt>
                <c:pt idx="35">
                  <c:v>3.68</c:v>
                </c:pt>
                <c:pt idx="36">
                  <c:v>3.68</c:v>
                </c:pt>
                <c:pt idx="37">
                  <c:v>3.77</c:v>
                </c:pt>
                <c:pt idx="38">
                  <c:v>3.8299999999999987</c:v>
                </c:pt>
                <c:pt idx="39">
                  <c:v>3.88</c:v>
                </c:pt>
                <c:pt idx="40">
                  <c:v>3.82</c:v>
                </c:pt>
                <c:pt idx="41">
                  <c:v>3.55</c:v>
                </c:pt>
                <c:pt idx="42">
                  <c:v>3.3699999999999997</c:v>
                </c:pt>
                <c:pt idx="43">
                  <c:v>3.27</c:v>
                </c:pt>
                <c:pt idx="44">
                  <c:v>3.36</c:v>
                </c:pt>
                <c:pt idx="45">
                  <c:v>3.4299999999999997</c:v>
                </c:pt>
                <c:pt idx="46">
                  <c:v>3.46</c:v>
                </c:pt>
                <c:pt idx="47">
                  <c:v>3.4</c:v>
                </c:pt>
                <c:pt idx="48">
                  <c:v>3.4299999999999997</c:v>
                </c:pt>
                <c:pt idx="49">
                  <c:v>3.36</c:v>
                </c:pt>
                <c:pt idx="50">
                  <c:v>3.42</c:v>
                </c:pt>
                <c:pt idx="51">
                  <c:v>3.3499999999999988</c:v>
                </c:pt>
                <c:pt idx="52">
                  <c:v>3.3099999999999987</c:v>
                </c:pt>
                <c:pt idx="53">
                  <c:v>3.23</c:v>
                </c:pt>
                <c:pt idx="54">
                  <c:v>3.2</c:v>
                </c:pt>
                <c:pt idx="55">
                  <c:v>3.24</c:v>
                </c:pt>
                <c:pt idx="56">
                  <c:v>3.36</c:v>
                </c:pt>
                <c:pt idx="57">
                  <c:v>3.4299999999999997</c:v>
                </c:pt>
                <c:pt idx="58">
                  <c:v>3.4499999999999997</c:v>
                </c:pt>
                <c:pt idx="59">
                  <c:v>3.53</c:v>
                </c:pt>
                <c:pt idx="60">
                  <c:v>3.52</c:v>
                </c:pt>
                <c:pt idx="61">
                  <c:v>3.66</c:v>
                </c:pt>
                <c:pt idx="62">
                  <c:v>3.79</c:v>
                </c:pt>
                <c:pt idx="63">
                  <c:v>3.8099999999999987</c:v>
                </c:pt>
                <c:pt idx="64">
                  <c:v>4.09</c:v>
                </c:pt>
                <c:pt idx="65">
                  <c:v>3.98</c:v>
                </c:pt>
                <c:pt idx="66">
                  <c:v>3.88</c:v>
                </c:pt>
                <c:pt idx="67">
                  <c:v>3.9099999999999997</c:v>
                </c:pt>
                <c:pt idx="68">
                  <c:v>4.3899999999999997</c:v>
                </c:pt>
                <c:pt idx="69">
                  <c:v>4.59</c:v>
                </c:pt>
                <c:pt idx="70">
                  <c:v>4.59</c:v>
                </c:pt>
                <c:pt idx="71">
                  <c:v>4.5199999999999996</c:v>
                </c:pt>
                <c:pt idx="72">
                  <c:v>4.53</c:v>
                </c:pt>
                <c:pt idx="73">
                  <c:v>4.71</c:v>
                </c:pt>
                <c:pt idx="74">
                  <c:v>4.75</c:v>
                </c:pt>
                <c:pt idx="75">
                  <c:v>4.8899999999999997</c:v>
                </c:pt>
                <c:pt idx="76">
                  <c:v>4.88</c:v>
                </c:pt>
                <c:pt idx="77">
                  <c:v>5.03</c:v>
                </c:pt>
                <c:pt idx="78">
                  <c:v>5.17</c:v>
                </c:pt>
                <c:pt idx="79">
                  <c:v>5.64</c:v>
                </c:pt>
                <c:pt idx="80">
                  <c:v>6.76</c:v>
                </c:pt>
                <c:pt idx="81">
                  <c:v>7.6499999999999995</c:v>
                </c:pt>
                <c:pt idx="82">
                  <c:v>7.39</c:v>
                </c:pt>
                <c:pt idx="83">
                  <c:v>7.71</c:v>
                </c:pt>
                <c:pt idx="84">
                  <c:v>7.96</c:v>
                </c:pt>
                <c:pt idx="85">
                  <c:v>10.1</c:v>
                </c:pt>
                <c:pt idx="86">
                  <c:v>10.5</c:v>
                </c:pt>
                <c:pt idx="87">
                  <c:v>10.1</c:v>
                </c:pt>
                <c:pt idx="88">
                  <c:v>8.8700000000000028</c:v>
                </c:pt>
                <c:pt idx="89">
                  <c:v>7.6199999999999966</c:v>
                </c:pt>
                <c:pt idx="90">
                  <c:v>7.1499999999999995</c:v>
                </c:pt>
                <c:pt idx="91">
                  <c:v>7.6099999999999985</c:v>
                </c:pt>
                <c:pt idx="92">
                  <c:v>7.4300000000000024</c:v>
                </c:pt>
                <c:pt idx="93">
                  <c:v>6.6499999999999995</c:v>
                </c:pt>
                <c:pt idx="94">
                  <c:v>6.29</c:v>
                </c:pt>
                <c:pt idx="95">
                  <c:v>5.95</c:v>
                </c:pt>
                <c:pt idx="96">
                  <c:v>6.2</c:v>
                </c:pt>
                <c:pt idx="97">
                  <c:v>5.79</c:v>
                </c:pt>
                <c:pt idx="98">
                  <c:v>5.71</c:v>
                </c:pt>
                <c:pt idx="99">
                  <c:v>5.75</c:v>
                </c:pt>
                <c:pt idx="100">
                  <c:v>5.84</c:v>
                </c:pt>
                <c:pt idx="101">
                  <c:v>5.6899999999999995</c:v>
                </c:pt>
              </c:numCache>
            </c:numRef>
          </c:val>
        </c:ser>
        <c:ser>
          <c:idx val="1"/>
          <c:order val="1"/>
          <c:tx>
            <c:strRef>
              <c:f>Sheet1!$C$1</c:f>
              <c:strCache>
                <c:ptCount val="1"/>
                <c:pt idx="0">
                  <c:v>Euro/bu</c:v>
                </c:pt>
              </c:strCache>
            </c:strRef>
          </c:tx>
          <c:spPr>
            <a:ln>
              <a:solidFill>
                <a:srgbClr val="0070C0"/>
              </a:solidFill>
            </a:ln>
          </c:spPr>
          <c:marker>
            <c:symbol val="none"/>
          </c:marker>
          <c:cat>
            <c:numRef>
              <c:f>Sheet1!$A$2:$A$106</c:f>
              <c:numCache>
                <c:formatCode>mmm\-yy</c:formatCode>
                <c:ptCount val="105"/>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numCache>
            </c:numRef>
          </c:cat>
          <c:val>
            <c:numRef>
              <c:f>Sheet1!$C$2:$C$106</c:f>
              <c:numCache>
                <c:formatCode>General</c:formatCode>
                <c:ptCount val="105"/>
                <c:pt idx="0">
                  <c:v>3.0299942493505632</c:v>
                </c:pt>
                <c:pt idx="1">
                  <c:v>3.0750648478137141</c:v>
                </c:pt>
                <c:pt idx="2">
                  <c:v>3.160285347746445</c:v>
                </c:pt>
                <c:pt idx="3">
                  <c:v>3.206290459815464</c:v>
                </c:pt>
                <c:pt idx="4">
                  <c:v>3.4083428688546622</c:v>
                </c:pt>
                <c:pt idx="5">
                  <c:v>3.2115522111654191</c:v>
                </c:pt>
                <c:pt idx="6">
                  <c:v>3.0557943903515912</c:v>
                </c:pt>
                <c:pt idx="7">
                  <c:v>3.0428216062544422</c:v>
                </c:pt>
                <c:pt idx="8">
                  <c:v>3.1280869278893646</c:v>
                </c:pt>
                <c:pt idx="9">
                  <c:v>3.16822502125029</c:v>
                </c:pt>
                <c:pt idx="10">
                  <c:v>3.2308540937285377</c:v>
                </c:pt>
                <c:pt idx="11">
                  <c:v>3.2273608480787206</c:v>
                </c:pt>
                <c:pt idx="12">
                  <c:v>3.2492159992754366</c:v>
                </c:pt>
                <c:pt idx="13">
                  <c:v>3.2527240126890762</c:v>
                </c:pt>
                <c:pt idx="14">
                  <c:v>3.2739333173128609</c:v>
                </c:pt>
                <c:pt idx="15">
                  <c:v>3.1944448137107981</c:v>
                </c:pt>
                <c:pt idx="16">
                  <c:v>3.0648328331194428</c:v>
                </c:pt>
                <c:pt idx="17">
                  <c:v>3.0561835384744205</c:v>
                </c:pt>
                <c:pt idx="18">
                  <c:v>3.2353000463625619</c:v>
                </c:pt>
                <c:pt idx="19">
                  <c:v>3.7127953359926358</c:v>
                </c:pt>
                <c:pt idx="20">
                  <c:v>4.2921955446806335</c:v>
                </c:pt>
                <c:pt idx="21">
                  <c:v>4.4656056605120149</c:v>
                </c:pt>
                <c:pt idx="22">
                  <c:v>4.2847061195685043</c:v>
                </c:pt>
                <c:pt idx="23">
                  <c:v>3.9871938404729748</c:v>
                </c:pt>
                <c:pt idx="24">
                  <c:v>3.6630185000000002</c:v>
                </c:pt>
                <c:pt idx="25">
                  <c:v>3.4345990000000004</c:v>
                </c:pt>
                <c:pt idx="26">
                  <c:v>3.2858445000000001</c:v>
                </c:pt>
                <c:pt idx="27">
                  <c:v>3.1071737000000059</c:v>
                </c:pt>
                <c:pt idx="28">
                  <c:v>2.8788182999999967</c:v>
                </c:pt>
                <c:pt idx="29">
                  <c:v>2.6411924</c:v>
                </c:pt>
                <c:pt idx="30">
                  <c:v>2.5943479999999997</c:v>
                </c:pt>
                <c:pt idx="31">
                  <c:v>3.0084339999999998</c:v>
                </c:pt>
                <c:pt idx="32">
                  <c:v>3.0222867000000004</c:v>
                </c:pt>
                <c:pt idx="33">
                  <c:v>2.9423007999999999</c:v>
                </c:pt>
                <c:pt idx="34">
                  <c:v>3.0857196999999998</c:v>
                </c:pt>
                <c:pt idx="35">
                  <c:v>2.9945999999999997</c:v>
                </c:pt>
                <c:pt idx="36">
                  <c:v>2.9178351999999967</c:v>
                </c:pt>
                <c:pt idx="37">
                  <c:v>2.9813914000000001</c:v>
                </c:pt>
                <c:pt idx="38">
                  <c:v>3.123748</c:v>
                </c:pt>
                <c:pt idx="39">
                  <c:v>3.2362691999999949</c:v>
                </c:pt>
                <c:pt idx="40">
                  <c:v>3.1842755999999999</c:v>
                </c:pt>
                <c:pt idx="41">
                  <c:v>2.9247739999999998</c:v>
                </c:pt>
                <c:pt idx="42">
                  <c:v>2.7477295000000059</c:v>
                </c:pt>
                <c:pt idx="43">
                  <c:v>2.6858798999999998</c:v>
                </c:pt>
                <c:pt idx="44">
                  <c:v>2.7502271999999999</c:v>
                </c:pt>
                <c:pt idx="45">
                  <c:v>2.7468468999999978</c:v>
                </c:pt>
                <c:pt idx="46">
                  <c:v>2.6637156000000002</c:v>
                </c:pt>
                <c:pt idx="47">
                  <c:v>2.5418059999999967</c:v>
                </c:pt>
                <c:pt idx="48">
                  <c:v>2.5896157000000004</c:v>
                </c:pt>
                <c:pt idx="49">
                  <c:v>2.5821263999999999</c:v>
                </c:pt>
                <c:pt idx="50">
                  <c:v>2.5955506557590233</c:v>
                </c:pt>
                <c:pt idx="51">
                  <c:v>2.5895505005698571</c:v>
                </c:pt>
                <c:pt idx="52">
                  <c:v>2.6080152000000001</c:v>
                </c:pt>
                <c:pt idx="53">
                  <c:v>2.6553183999999987</c:v>
                </c:pt>
                <c:pt idx="54">
                  <c:v>2.6585920000000005</c:v>
                </c:pt>
                <c:pt idx="55">
                  <c:v>2.6358695999999977</c:v>
                </c:pt>
                <c:pt idx="56">
                  <c:v>2.7419280000000001</c:v>
                </c:pt>
                <c:pt idx="57">
                  <c:v>2.8549604999999967</c:v>
                </c:pt>
                <c:pt idx="58">
                  <c:v>2.9274975000000012</c:v>
                </c:pt>
                <c:pt idx="59">
                  <c:v>2.9775196999999998</c:v>
                </c:pt>
                <c:pt idx="60">
                  <c:v>2.9085760000000001</c:v>
                </c:pt>
                <c:pt idx="61">
                  <c:v>3.0658355999999998</c:v>
                </c:pt>
                <c:pt idx="62">
                  <c:v>3.1532420999999977</c:v>
                </c:pt>
                <c:pt idx="63">
                  <c:v>3.1052261999999997</c:v>
                </c:pt>
                <c:pt idx="64">
                  <c:v>3.2030425999999999</c:v>
                </c:pt>
                <c:pt idx="65">
                  <c:v>3.1465083999999997</c:v>
                </c:pt>
                <c:pt idx="66">
                  <c:v>3.059186</c:v>
                </c:pt>
                <c:pt idx="67">
                  <c:v>3.0520286999999953</c:v>
                </c:pt>
                <c:pt idx="68">
                  <c:v>3.4493108000000001</c:v>
                </c:pt>
                <c:pt idx="69">
                  <c:v>3.6397781999999967</c:v>
                </c:pt>
                <c:pt idx="70">
                  <c:v>3.5637678000000048</c:v>
                </c:pt>
                <c:pt idx="71">
                  <c:v>3.4210071999999987</c:v>
                </c:pt>
                <c:pt idx="72">
                  <c:v>3.4851555000000003</c:v>
                </c:pt>
                <c:pt idx="73">
                  <c:v>3.6026789999999953</c:v>
                </c:pt>
                <c:pt idx="74">
                  <c:v>3.5872475000000001</c:v>
                </c:pt>
                <c:pt idx="75">
                  <c:v>3.6181109999999999</c:v>
                </c:pt>
                <c:pt idx="76">
                  <c:v>3.6118343999999998</c:v>
                </c:pt>
                <c:pt idx="77">
                  <c:v>3.7486578000000002</c:v>
                </c:pt>
                <c:pt idx="78">
                  <c:v>3.7695504</c:v>
                </c:pt>
                <c:pt idx="79">
                  <c:v>4.1404931999999999</c:v>
                </c:pt>
                <c:pt idx="80">
                  <c:v>4.8654424000000001</c:v>
                </c:pt>
                <c:pt idx="81">
                  <c:v>5.3771849999999839</c:v>
                </c:pt>
                <c:pt idx="82">
                  <c:v>5.0331811999999996</c:v>
                </c:pt>
                <c:pt idx="83">
                  <c:v>5.2885203000000001</c:v>
                </c:pt>
                <c:pt idx="84">
                  <c:v>5.4086608000000034</c:v>
                </c:pt>
                <c:pt idx="85">
                  <c:v>6.8493149999999945</c:v>
                </c:pt>
                <c:pt idx="86">
                  <c:v>6.76389</c:v>
                </c:pt>
                <c:pt idx="87">
                  <c:v>6.4128939999999997</c:v>
                </c:pt>
                <c:pt idx="88">
                  <c:v>5.701990799999999</c:v>
                </c:pt>
                <c:pt idx="89">
                  <c:v>4.8997361999999995</c:v>
                </c:pt>
                <c:pt idx="90">
                  <c:v>4.5405139999999955</c:v>
                </c:pt>
                <c:pt idx="91">
                  <c:v>5.1039783999999955</c:v>
                </c:pt>
                <c:pt idx="92">
                  <c:v>5.1719486999999997</c:v>
                </c:pt>
                <c:pt idx="93">
                  <c:v>5.0133053999999975</c:v>
                </c:pt>
                <c:pt idx="94">
                  <c:v>4.9328772000000001</c:v>
                </c:pt>
                <c:pt idx="95">
                  <c:v>4.3824575999999889</c:v>
                </c:pt>
                <c:pt idx="96">
                  <c:v>4.681</c:v>
                </c:pt>
                <c:pt idx="97">
                  <c:v>4.5277799999999955</c:v>
                </c:pt>
                <c:pt idx="98">
                  <c:v>4.3795700000000002</c:v>
                </c:pt>
                <c:pt idx="99">
                  <c:v>4.3584999999999985</c:v>
                </c:pt>
                <c:pt idx="100">
                  <c:v>4.2807199999999996</c:v>
                </c:pt>
                <c:pt idx="101">
                  <c:v>4.0626600000000002</c:v>
                </c:pt>
              </c:numCache>
            </c:numRef>
          </c:val>
        </c:ser>
        <c:marker val="1"/>
        <c:axId val="68384640"/>
        <c:axId val="68386176"/>
      </c:lineChart>
      <c:dateAx>
        <c:axId val="68384640"/>
        <c:scaling>
          <c:orientation val="minMax"/>
        </c:scaling>
        <c:axPos val="b"/>
        <c:numFmt formatCode="mmm\-yy" sourceLinked="1"/>
        <c:tickLblPos val="nextTo"/>
        <c:txPr>
          <a:bodyPr rot="-1200000"/>
          <a:lstStyle/>
          <a:p>
            <a:pPr>
              <a:defRPr sz="1400"/>
            </a:pPr>
            <a:endParaRPr lang="en-US"/>
          </a:p>
        </c:txPr>
        <c:crossAx val="68386176"/>
        <c:crosses val="autoZero"/>
        <c:auto val="1"/>
        <c:lblOffset val="100"/>
      </c:dateAx>
      <c:valAx>
        <c:axId val="68386176"/>
        <c:scaling>
          <c:orientation val="minMax"/>
        </c:scaling>
        <c:axPos val="l"/>
        <c:majorGridlines/>
        <c:numFmt formatCode="0" sourceLinked="0"/>
        <c:tickLblPos val="nextTo"/>
        <c:crossAx val="68384640"/>
        <c:crosses val="autoZero"/>
        <c:crossBetween val="between"/>
      </c:valAx>
    </c:plotArea>
    <c:legend>
      <c:legendPos val="b"/>
      <c:layout/>
    </c:legend>
    <c:plotVisOnly val="1"/>
  </c:chart>
  <c:txPr>
    <a:bodyPr/>
    <a:lstStyle/>
    <a:p>
      <a:pPr>
        <a:defRPr sz="2000"/>
      </a:pPr>
      <a:endParaRPr lang="en-US"/>
    </a:p>
  </c:tx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7303113631496506E-2"/>
          <c:y val="4.6109751279001743E-2"/>
          <c:w val="0.89811200520970658"/>
          <c:h val="0.81958482724152515"/>
        </c:manualLayout>
      </c:layout>
      <c:lineChart>
        <c:grouping val="standard"/>
        <c:ser>
          <c:idx val="0"/>
          <c:order val="0"/>
          <c:tx>
            <c:strRef>
              <c:f>Sheet1!$B$1</c:f>
              <c:strCache>
                <c:ptCount val="1"/>
                <c:pt idx="0">
                  <c:v>Yield</c:v>
                </c:pt>
              </c:strCache>
            </c:strRef>
          </c:tx>
          <c:spPr>
            <a:ln>
              <a:solidFill>
                <a:srgbClr val="00B050"/>
              </a:solidFill>
            </a:ln>
          </c:spPr>
          <c:marker>
            <c:symbol val="diamond"/>
            <c:size val="7"/>
            <c:spPr>
              <a:solidFill>
                <a:srgbClr val="00B050"/>
              </a:solidFill>
              <a:ln>
                <a:solidFill>
                  <a:srgbClr val="00B050"/>
                </a:solidFill>
              </a:ln>
            </c:spPr>
          </c:marker>
          <c:dPt>
            <c:idx val="0"/>
            <c:marker>
              <c:symbol val="circle"/>
              <c:size val="11"/>
              <c:spPr>
                <a:solidFill>
                  <a:srgbClr val="FF0000"/>
                </a:solidFill>
                <a:ln>
                  <a:solidFill>
                    <a:srgbClr val="FF0000"/>
                  </a:solidFill>
                </a:ln>
              </c:spPr>
            </c:marker>
          </c:dPt>
          <c:dPt>
            <c:idx val="4"/>
            <c:marker>
              <c:spPr>
                <a:solidFill>
                  <a:srgbClr val="FF0000"/>
                </a:solidFill>
                <a:ln>
                  <a:solidFill>
                    <a:srgbClr val="00B050"/>
                  </a:solidFill>
                </a:ln>
              </c:spPr>
            </c:marker>
          </c:dPt>
          <c:dPt>
            <c:idx val="5"/>
            <c:marker>
              <c:spPr>
                <a:solidFill>
                  <a:srgbClr val="FF0000"/>
                </a:solidFill>
                <a:ln>
                  <a:solidFill>
                    <a:srgbClr val="00B050"/>
                  </a:solidFill>
                </a:ln>
              </c:spPr>
            </c:marker>
          </c:dPt>
          <c:dPt>
            <c:idx val="10"/>
            <c:marker>
              <c:symbol val="circle"/>
              <c:size val="11"/>
              <c:spPr>
                <a:solidFill>
                  <a:srgbClr val="FF0000"/>
                </a:solidFill>
                <a:ln>
                  <a:solidFill>
                    <a:srgbClr val="FF0000"/>
                  </a:solidFill>
                </a:ln>
              </c:spPr>
            </c:marker>
          </c:dPt>
          <c:dPt>
            <c:idx val="15"/>
            <c:marker>
              <c:spPr>
                <a:solidFill>
                  <a:srgbClr val="FF0000"/>
                </a:solidFill>
                <a:ln>
                  <a:solidFill>
                    <a:srgbClr val="00B050"/>
                  </a:solidFill>
                </a:ln>
              </c:spPr>
            </c:marker>
          </c:dPt>
          <c:dPt>
            <c:idx val="19"/>
            <c:marker>
              <c:symbol val="circle"/>
              <c:size val="11"/>
              <c:spPr>
                <a:solidFill>
                  <a:srgbClr val="FF0000"/>
                </a:solidFill>
                <a:ln>
                  <a:solidFill>
                    <a:srgbClr val="FF0000"/>
                  </a:solidFill>
                </a:ln>
              </c:spPr>
            </c:marker>
          </c:dPt>
          <c:dPt>
            <c:idx val="22"/>
            <c:marker>
              <c:spPr>
                <a:solidFill>
                  <a:srgbClr val="FF0000"/>
                </a:solidFill>
                <a:ln>
                  <a:solidFill>
                    <a:srgbClr val="00B050"/>
                  </a:solidFill>
                </a:ln>
              </c:spPr>
            </c:marker>
          </c:dPt>
          <c:dPt>
            <c:idx val="25"/>
            <c:marker>
              <c:symbol val="circle"/>
              <c:size val="11"/>
              <c:spPr>
                <a:solidFill>
                  <a:srgbClr val="FF0000"/>
                </a:solidFill>
                <a:ln>
                  <a:solidFill>
                    <a:srgbClr val="FF0000"/>
                  </a:solidFill>
                </a:ln>
              </c:spPr>
            </c:marker>
          </c:dPt>
          <c:dPt>
            <c:idx val="30"/>
            <c:marker>
              <c:spPr>
                <a:solidFill>
                  <a:srgbClr val="FF0000"/>
                </a:solidFill>
                <a:ln>
                  <a:solidFill>
                    <a:srgbClr val="00B050"/>
                  </a:solidFill>
                </a:ln>
              </c:spPr>
            </c:marker>
          </c:dPt>
          <c:dPt>
            <c:idx val="32"/>
            <c:marker>
              <c:spPr>
                <a:solidFill>
                  <a:srgbClr val="FF0000"/>
                </a:solidFill>
                <a:ln>
                  <a:solidFill>
                    <a:srgbClr val="00B050"/>
                  </a:solidFill>
                </a:ln>
              </c:spPr>
            </c:marker>
          </c:dPt>
          <c:dPt>
            <c:idx val="34"/>
            <c:marker>
              <c:symbol val="circle"/>
              <c:size val="11"/>
              <c:spPr>
                <a:solidFill>
                  <a:srgbClr val="FF0000"/>
                </a:solidFill>
                <a:ln>
                  <a:solidFill>
                    <a:srgbClr val="FF0000"/>
                  </a:solidFill>
                </a:ln>
              </c:spPr>
            </c:marker>
          </c:dPt>
          <c:cat>
            <c:numRef>
              <c:f>Sheet1!$A$2:$A$38</c:f>
              <c:numCache>
                <c:formatCode>General</c:formatCode>
                <c:ptCount val="37"/>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pt idx="36">
                  <c:v>2009</c:v>
                </c:pt>
              </c:numCache>
            </c:numRef>
          </c:cat>
          <c:val>
            <c:numRef>
              <c:f>Sheet1!$B$2:$B$38</c:f>
              <c:numCache>
                <c:formatCode>General</c:formatCode>
                <c:ptCount val="37"/>
                <c:pt idx="0">
                  <c:v>26.2</c:v>
                </c:pt>
                <c:pt idx="1">
                  <c:v>8.5</c:v>
                </c:pt>
                <c:pt idx="2">
                  <c:v>17</c:v>
                </c:pt>
                <c:pt idx="3">
                  <c:v>15</c:v>
                </c:pt>
                <c:pt idx="4">
                  <c:v>16.7</c:v>
                </c:pt>
                <c:pt idx="5">
                  <c:v>9.1</c:v>
                </c:pt>
                <c:pt idx="6">
                  <c:v>25.8</c:v>
                </c:pt>
                <c:pt idx="7">
                  <c:v>19.600000000000001</c:v>
                </c:pt>
                <c:pt idx="8">
                  <c:v>14.1</c:v>
                </c:pt>
                <c:pt idx="9">
                  <c:v>15.9</c:v>
                </c:pt>
                <c:pt idx="10">
                  <c:v>26.7</c:v>
                </c:pt>
                <c:pt idx="11">
                  <c:v>19.399999999999999</c:v>
                </c:pt>
                <c:pt idx="12">
                  <c:v>25.5</c:v>
                </c:pt>
                <c:pt idx="13">
                  <c:v>16</c:v>
                </c:pt>
                <c:pt idx="14">
                  <c:v>23</c:v>
                </c:pt>
                <c:pt idx="15">
                  <c:v>18.600000000000001</c:v>
                </c:pt>
                <c:pt idx="16">
                  <c:v>14.3</c:v>
                </c:pt>
                <c:pt idx="17">
                  <c:v>26.2</c:v>
                </c:pt>
                <c:pt idx="18">
                  <c:v>21.1</c:v>
                </c:pt>
                <c:pt idx="19">
                  <c:v>28.4</c:v>
                </c:pt>
                <c:pt idx="20">
                  <c:v>25.6</c:v>
                </c:pt>
                <c:pt idx="21">
                  <c:v>17.5</c:v>
                </c:pt>
                <c:pt idx="22">
                  <c:v>15.4</c:v>
                </c:pt>
                <c:pt idx="23">
                  <c:v>14</c:v>
                </c:pt>
                <c:pt idx="24">
                  <c:v>24.1</c:v>
                </c:pt>
                <c:pt idx="25">
                  <c:v>28.7</c:v>
                </c:pt>
                <c:pt idx="26">
                  <c:v>34.800000000000004</c:v>
                </c:pt>
                <c:pt idx="27">
                  <c:v>17.8</c:v>
                </c:pt>
                <c:pt idx="28">
                  <c:v>31</c:v>
                </c:pt>
                <c:pt idx="29">
                  <c:v>14.9</c:v>
                </c:pt>
                <c:pt idx="30">
                  <c:v>16.899999999999999</c:v>
                </c:pt>
                <c:pt idx="31">
                  <c:v>21.9</c:v>
                </c:pt>
                <c:pt idx="32">
                  <c:v>28.9</c:v>
                </c:pt>
                <c:pt idx="33">
                  <c:v>13</c:v>
                </c:pt>
                <c:pt idx="34">
                  <c:v>38</c:v>
                </c:pt>
                <c:pt idx="35">
                  <c:v>15.5</c:v>
                </c:pt>
                <c:pt idx="36">
                  <c:v>15.5</c:v>
                </c:pt>
              </c:numCache>
            </c:numRef>
          </c:val>
        </c:ser>
        <c:ser>
          <c:idx val="1"/>
          <c:order val="1"/>
          <c:tx>
            <c:strRef>
              <c:f>Sheet1!$C$1</c:f>
              <c:strCache>
                <c:ptCount val="1"/>
                <c:pt idx="0">
                  <c:v>Series 2</c:v>
                </c:pt>
              </c:strCache>
            </c:strRef>
          </c:tx>
          <c:marker>
            <c:symbol val="none"/>
          </c:marker>
          <c:cat>
            <c:numRef>
              <c:f>Sheet1!$A$2:$A$38</c:f>
              <c:numCache>
                <c:formatCode>General</c:formatCode>
                <c:ptCount val="37"/>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pt idx="36">
                  <c:v>2009</c:v>
                </c:pt>
              </c:numCache>
            </c:numRef>
          </c:cat>
          <c:val>
            <c:numRef>
              <c:f>Sheet1!$C$2:$C$38</c:f>
              <c:numCache>
                <c:formatCode>General</c:formatCode>
                <c:ptCount val="37"/>
                <c:pt idx="0">
                  <c:v>20.696999999999999</c:v>
                </c:pt>
                <c:pt idx="1">
                  <c:v>20.696999999999999</c:v>
                </c:pt>
                <c:pt idx="2">
                  <c:v>20.696999999999999</c:v>
                </c:pt>
                <c:pt idx="3">
                  <c:v>20.696999999999999</c:v>
                </c:pt>
                <c:pt idx="4">
                  <c:v>20.696999999999999</c:v>
                </c:pt>
                <c:pt idx="5">
                  <c:v>20.696999999999999</c:v>
                </c:pt>
                <c:pt idx="6">
                  <c:v>20.696999999999999</c:v>
                </c:pt>
                <c:pt idx="7">
                  <c:v>20.696999999999999</c:v>
                </c:pt>
                <c:pt idx="8">
                  <c:v>20.696999999999999</c:v>
                </c:pt>
                <c:pt idx="9">
                  <c:v>20.696999999999999</c:v>
                </c:pt>
                <c:pt idx="10">
                  <c:v>20.696999999999999</c:v>
                </c:pt>
                <c:pt idx="11">
                  <c:v>20.696999999999999</c:v>
                </c:pt>
                <c:pt idx="12">
                  <c:v>20.696999999999999</c:v>
                </c:pt>
                <c:pt idx="13">
                  <c:v>20.696999999999999</c:v>
                </c:pt>
                <c:pt idx="14">
                  <c:v>20.696999999999999</c:v>
                </c:pt>
                <c:pt idx="15">
                  <c:v>20.696999999999999</c:v>
                </c:pt>
                <c:pt idx="16">
                  <c:v>20.696999999999999</c:v>
                </c:pt>
                <c:pt idx="17">
                  <c:v>20.696999999999999</c:v>
                </c:pt>
                <c:pt idx="18">
                  <c:v>20.696999999999999</c:v>
                </c:pt>
                <c:pt idx="19">
                  <c:v>20.696999999999999</c:v>
                </c:pt>
                <c:pt idx="20">
                  <c:v>20.696999999999999</c:v>
                </c:pt>
                <c:pt idx="21">
                  <c:v>20.696999999999999</c:v>
                </c:pt>
                <c:pt idx="22">
                  <c:v>20.696999999999999</c:v>
                </c:pt>
                <c:pt idx="23">
                  <c:v>20.696999999999999</c:v>
                </c:pt>
                <c:pt idx="24">
                  <c:v>20.696999999999999</c:v>
                </c:pt>
                <c:pt idx="25">
                  <c:v>20.696999999999999</c:v>
                </c:pt>
                <c:pt idx="26">
                  <c:v>20.696999999999999</c:v>
                </c:pt>
                <c:pt idx="27">
                  <c:v>20.696999999999999</c:v>
                </c:pt>
                <c:pt idx="28">
                  <c:v>20.696999999999999</c:v>
                </c:pt>
                <c:pt idx="29">
                  <c:v>20.696999999999999</c:v>
                </c:pt>
                <c:pt idx="30">
                  <c:v>20.696999999999999</c:v>
                </c:pt>
                <c:pt idx="31">
                  <c:v>20.696999999999999</c:v>
                </c:pt>
                <c:pt idx="32">
                  <c:v>20.696999999999999</c:v>
                </c:pt>
                <c:pt idx="33">
                  <c:v>20.696999999999999</c:v>
                </c:pt>
                <c:pt idx="34">
                  <c:v>20.696999999999999</c:v>
                </c:pt>
                <c:pt idx="35">
                  <c:v>20.696999999999999</c:v>
                </c:pt>
                <c:pt idx="36">
                  <c:v>20.696999999999999</c:v>
                </c:pt>
              </c:numCache>
            </c:numRef>
          </c:val>
        </c:ser>
        <c:marker val="1"/>
        <c:axId val="71059328"/>
        <c:axId val="71060864"/>
      </c:lineChart>
      <c:catAx>
        <c:axId val="71059328"/>
        <c:scaling>
          <c:orientation val="minMax"/>
        </c:scaling>
        <c:axPos val="b"/>
        <c:numFmt formatCode="General" sourceLinked="1"/>
        <c:tickLblPos val="nextTo"/>
        <c:txPr>
          <a:bodyPr/>
          <a:lstStyle/>
          <a:p>
            <a:pPr>
              <a:defRPr sz="1400"/>
            </a:pPr>
            <a:endParaRPr lang="en-US"/>
          </a:p>
        </c:txPr>
        <c:crossAx val="71060864"/>
        <c:crosses val="autoZero"/>
        <c:auto val="1"/>
        <c:lblAlgn val="ctr"/>
        <c:lblOffset val="100"/>
      </c:catAx>
      <c:valAx>
        <c:axId val="71060864"/>
        <c:scaling>
          <c:orientation val="minMax"/>
        </c:scaling>
        <c:axPos val="l"/>
        <c:majorGridlines/>
        <c:numFmt formatCode="General" sourceLinked="1"/>
        <c:tickLblPos val="nextTo"/>
        <c:crossAx val="71059328"/>
        <c:crosses val="autoZero"/>
        <c:crossBetween val="midCat"/>
      </c:valAx>
    </c:plotArea>
    <c:plotVisOnly val="1"/>
  </c:chart>
  <c:txPr>
    <a:bodyPr/>
    <a:lstStyle/>
    <a:p>
      <a:pPr>
        <a:defRPr sz="1800"/>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7217118693496645E-2"/>
          <c:y val="6.5041729387117178E-2"/>
          <c:w val="0.89580757266454925"/>
          <c:h val="0.72368459519833894"/>
        </c:manualLayout>
      </c:layout>
      <c:barChart>
        <c:barDir val="col"/>
        <c:grouping val="stacked"/>
        <c:ser>
          <c:idx val="0"/>
          <c:order val="0"/>
          <c:tx>
            <c:strRef>
              <c:f>Sheet1!$B$1</c:f>
              <c:strCache>
                <c:ptCount val="1"/>
                <c:pt idx="0">
                  <c:v>Total Costs</c:v>
                </c:pt>
              </c:strCache>
            </c:strRef>
          </c:tx>
          <c:spPr>
            <a:solidFill>
              <a:srgbClr val="00B050"/>
            </a:solidFill>
            <a:ln>
              <a:solidFill>
                <a:schemeClr val="tx1"/>
              </a:solidFill>
            </a:ln>
          </c:spPr>
          <c:cat>
            <c:strRef>
              <c:f>Sheet1!$A$2:$A$9</c:f>
              <c:strCache>
                <c:ptCount val="8"/>
                <c:pt idx="0">
                  <c:v>2003</c:v>
                </c:pt>
                <c:pt idx="1">
                  <c:v>2004</c:v>
                </c:pt>
                <c:pt idx="2">
                  <c:v>2005</c:v>
                </c:pt>
                <c:pt idx="3">
                  <c:v>2006</c:v>
                </c:pt>
                <c:pt idx="4">
                  <c:v>2007</c:v>
                </c:pt>
                <c:pt idx="5">
                  <c:v>2008</c:v>
                </c:pt>
                <c:pt idx="6">
                  <c:v>2009</c:v>
                </c:pt>
                <c:pt idx="7">
                  <c:v>2010e</c:v>
                </c:pt>
              </c:strCache>
            </c:strRef>
          </c:cat>
          <c:val>
            <c:numRef>
              <c:f>Sheet1!$B$2:$B$9</c:f>
              <c:numCache>
                <c:formatCode>General</c:formatCode>
                <c:ptCount val="8"/>
                <c:pt idx="0">
                  <c:v>45.41</c:v>
                </c:pt>
                <c:pt idx="1">
                  <c:v>45.57</c:v>
                </c:pt>
                <c:pt idx="2">
                  <c:v>47.94</c:v>
                </c:pt>
                <c:pt idx="3">
                  <c:v>52.720000000000013</c:v>
                </c:pt>
                <c:pt idx="4">
                  <c:v>73.75</c:v>
                </c:pt>
                <c:pt idx="5">
                  <c:v>83.83</c:v>
                </c:pt>
                <c:pt idx="6">
                  <c:v>117.47</c:v>
                </c:pt>
                <c:pt idx="7">
                  <c:v>112.86999999999999</c:v>
                </c:pt>
              </c:numCache>
            </c:numRef>
          </c:val>
        </c:ser>
        <c:overlap val="100"/>
        <c:axId val="71086464"/>
        <c:axId val="71087616"/>
      </c:barChart>
      <c:lineChart>
        <c:grouping val="standard"/>
        <c:ser>
          <c:idx val="1"/>
          <c:order val="1"/>
          <c:tx>
            <c:strRef>
              <c:f>Sheet1!$C$1</c:f>
              <c:strCache>
                <c:ptCount val="1"/>
                <c:pt idx="0">
                  <c:v>Grain Revenue</c:v>
                </c:pt>
              </c:strCache>
            </c:strRef>
          </c:tx>
          <c:spPr>
            <a:ln w="38100">
              <a:solidFill>
                <a:srgbClr val="FF0000"/>
              </a:solidFill>
            </a:ln>
          </c:spPr>
          <c:marker>
            <c:symbol val="square"/>
            <c:size val="9"/>
            <c:spPr>
              <a:solidFill>
                <a:srgbClr val="FF0000"/>
              </a:solidFill>
              <a:ln>
                <a:solidFill>
                  <a:srgbClr val="FF0000"/>
                </a:solidFill>
              </a:ln>
            </c:spPr>
          </c:marker>
          <c:cat>
            <c:strRef>
              <c:f>Sheet1!$A$2:$A$9</c:f>
              <c:strCache>
                <c:ptCount val="8"/>
                <c:pt idx="0">
                  <c:v>2003</c:v>
                </c:pt>
                <c:pt idx="1">
                  <c:v>2004</c:v>
                </c:pt>
                <c:pt idx="2">
                  <c:v>2005</c:v>
                </c:pt>
                <c:pt idx="3">
                  <c:v>2006</c:v>
                </c:pt>
                <c:pt idx="4">
                  <c:v>2007</c:v>
                </c:pt>
                <c:pt idx="5">
                  <c:v>2008</c:v>
                </c:pt>
                <c:pt idx="6">
                  <c:v>2009</c:v>
                </c:pt>
                <c:pt idx="7">
                  <c:v>2010e</c:v>
                </c:pt>
              </c:strCache>
            </c:strRef>
          </c:cat>
          <c:val>
            <c:numRef>
              <c:f>Sheet1!$C$2:$C$9</c:f>
              <c:numCache>
                <c:formatCode>General</c:formatCode>
                <c:ptCount val="8"/>
                <c:pt idx="0">
                  <c:v>47.658000000000001</c:v>
                </c:pt>
                <c:pt idx="1">
                  <c:v>75.117000000000004</c:v>
                </c:pt>
                <c:pt idx="2">
                  <c:v>87.566999999999993</c:v>
                </c:pt>
                <c:pt idx="3">
                  <c:v>61.230000000000011</c:v>
                </c:pt>
                <c:pt idx="4">
                  <c:v>212.79999999999998</c:v>
                </c:pt>
                <c:pt idx="5">
                  <c:v>137.33000000000001</c:v>
                </c:pt>
                <c:pt idx="6">
                  <c:v>82.460000000000022</c:v>
                </c:pt>
                <c:pt idx="7">
                  <c:v>109.48713000000002</c:v>
                </c:pt>
              </c:numCache>
            </c:numRef>
          </c:val>
        </c:ser>
        <c:marker val="1"/>
        <c:axId val="71086464"/>
        <c:axId val="71087616"/>
      </c:lineChart>
      <c:catAx>
        <c:axId val="71086464"/>
        <c:scaling>
          <c:orientation val="minMax"/>
        </c:scaling>
        <c:axPos val="b"/>
        <c:numFmt formatCode="General" sourceLinked="1"/>
        <c:tickLblPos val="nextTo"/>
        <c:crossAx val="71087616"/>
        <c:crosses val="autoZero"/>
        <c:auto val="1"/>
        <c:lblAlgn val="ctr"/>
        <c:lblOffset val="100"/>
      </c:catAx>
      <c:valAx>
        <c:axId val="71087616"/>
        <c:scaling>
          <c:orientation val="minMax"/>
        </c:scaling>
        <c:axPos val="l"/>
        <c:majorGridlines/>
        <c:numFmt formatCode="General" sourceLinked="1"/>
        <c:tickLblPos val="nextTo"/>
        <c:crossAx val="71086464"/>
        <c:crosses val="autoZero"/>
        <c:crossBetween val="between"/>
      </c:valAx>
      <c:spPr>
        <a:noFill/>
        <a:ln w="25400">
          <a:noFill/>
        </a:ln>
      </c:spPr>
    </c:plotArea>
    <c:legend>
      <c:legendPos val="b"/>
      <c:layout/>
    </c:legend>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tx>
            <c:strRef>
              <c:f>Sheet1!$B$1</c:f>
              <c:strCache>
                <c:ptCount val="1"/>
                <c:pt idx="0">
                  <c:v>Series 1</c:v>
                </c:pt>
              </c:strCache>
            </c:strRef>
          </c:tx>
          <c:spPr>
            <a:ln w="28575">
              <a:solidFill>
                <a:srgbClr val="00B050"/>
              </a:solidFill>
            </a:ln>
          </c:spPr>
          <c:marker>
            <c:symbol val="diamond"/>
            <c:size val="7"/>
            <c:spPr>
              <a:solidFill>
                <a:srgbClr val="00B050"/>
              </a:solidFill>
              <a:ln>
                <a:solidFill>
                  <a:srgbClr val="00B050"/>
                </a:solidFill>
              </a:ln>
            </c:spPr>
          </c:marker>
          <c:xVal>
            <c:numRef>
              <c:f>Sheet1!$A$2:$A$12</c:f>
              <c:numCache>
                <c:formatCode>General</c:formatCode>
                <c:ptCount val="11"/>
                <c:pt idx="0">
                  <c:v>4.25</c:v>
                </c:pt>
                <c:pt idx="1">
                  <c:v>4.5</c:v>
                </c:pt>
                <c:pt idx="2">
                  <c:v>4.75</c:v>
                </c:pt>
                <c:pt idx="3">
                  <c:v>5</c:v>
                </c:pt>
                <c:pt idx="4">
                  <c:v>5.25</c:v>
                </c:pt>
                <c:pt idx="5">
                  <c:v>5.5</c:v>
                </c:pt>
                <c:pt idx="6">
                  <c:v>5.75</c:v>
                </c:pt>
                <c:pt idx="7">
                  <c:v>6</c:v>
                </c:pt>
                <c:pt idx="8">
                  <c:v>6.25</c:v>
                </c:pt>
                <c:pt idx="9">
                  <c:v>6.5</c:v>
                </c:pt>
                <c:pt idx="10">
                  <c:v>6.75</c:v>
                </c:pt>
              </c:numCache>
            </c:numRef>
          </c:xVal>
          <c:yVal>
            <c:numRef>
              <c:f>Sheet1!$B$2:$B$12</c:f>
              <c:numCache>
                <c:formatCode>General</c:formatCode>
                <c:ptCount val="11"/>
                <c:pt idx="0">
                  <c:v>0.37000000000000038</c:v>
                </c:pt>
                <c:pt idx="1">
                  <c:v>0.39000000000000057</c:v>
                </c:pt>
                <c:pt idx="2">
                  <c:v>0.41000000000000031</c:v>
                </c:pt>
                <c:pt idx="3">
                  <c:v>0.43000000000000038</c:v>
                </c:pt>
                <c:pt idx="4">
                  <c:v>0.45</c:v>
                </c:pt>
                <c:pt idx="5">
                  <c:v>0.47000000000000008</c:v>
                </c:pt>
                <c:pt idx="6">
                  <c:v>0.49000000000000032</c:v>
                </c:pt>
                <c:pt idx="7">
                  <c:v>0.51</c:v>
                </c:pt>
                <c:pt idx="8">
                  <c:v>0.53</c:v>
                </c:pt>
                <c:pt idx="9">
                  <c:v>0.55000000000000004</c:v>
                </c:pt>
                <c:pt idx="10">
                  <c:v>0.56999999999999995</c:v>
                </c:pt>
              </c:numCache>
            </c:numRef>
          </c:yVal>
        </c:ser>
        <c:axId val="76665600"/>
        <c:axId val="76667520"/>
      </c:scatterChart>
      <c:valAx>
        <c:axId val="76665600"/>
        <c:scaling>
          <c:orientation val="minMax"/>
          <c:min val="4"/>
        </c:scaling>
        <c:axPos val="b"/>
        <c:numFmt formatCode="&quot;$&quot;#,##0.00" sourceLinked="0"/>
        <c:tickLblPos val="nextTo"/>
        <c:crossAx val="76667520"/>
        <c:crosses val="autoZero"/>
        <c:crossBetween val="midCat"/>
      </c:valAx>
      <c:valAx>
        <c:axId val="76667520"/>
        <c:scaling>
          <c:orientation val="minMax"/>
          <c:min val="0.30000000000000032"/>
        </c:scaling>
        <c:axPos val="l"/>
        <c:majorGridlines/>
        <c:numFmt formatCode="&quot;$&quot;#,##0.00" sourceLinked="0"/>
        <c:tickLblPos val="nextTo"/>
        <c:crossAx val="76665600"/>
        <c:crosses val="autoZero"/>
        <c:crossBetween val="midCat"/>
      </c:valAx>
    </c:plotArea>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plotArea>
      <c:layout/>
      <c:stockChart>
        <c:ser>
          <c:idx val="0"/>
          <c:order val="0"/>
          <c:tx>
            <c:strRef>
              <c:f>Sheet1!$B$1</c:f>
              <c:strCache>
                <c:ptCount val="1"/>
                <c:pt idx="0">
                  <c:v>High</c:v>
                </c:pt>
              </c:strCache>
            </c:strRef>
          </c:tx>
          <c:spPr>
            <a:ln w="28575">
              <a:noFill/>
            </a:ln>
          </c:spPr>
          <c:marker>
            <c:symbol val="none"/>
          </c:marker>
          <c:cat>
            <c:numRef>
              <c:f>Sheet1!$A$2:$A$344</c:f>
              <c:numCache>
                <c:formatCode>m/d/yyyy</c:formatCode>
                <c:ptCount val="343"/>
                <c:pt idx="0">
                  <c:v>39975</c:v>
                </c:pt>
                <c:pt idx="1">
                  <c:v>39976</c:v>
                </c:pt>
                <c:pt idx="2">
                  <c:v>39979</c:v>
                </c:pt>
                <c:pt idx="3">
                  <c:v>39980</c:v>
                </c:pt>
                <c:pt idx="4">
                  <c:v>39981</c:v>
                </c:pt>
                <c:pt idx="5">
                  <c:v>39982</c:v>
                </c:pt>
                <c:pt idx="6">
                  <c:v>39983</c:v>
                </c:pt>
                <c:pt idx="7">
                  <c:v>39986</c:v>
                </c:pt>
                <c:pt idx="8">
                  <c:v>39987</c:v>
                </c:pt>
                <c:pt idx="9">
                  <c:v>39988</c:v>
                </c:pt>
                <c:pt idx="10">
                  <c:v>39989</c:v>
                </c:pt>
                <c:pt idx="11">
                  <c:v>39990</c:v>
                </c:pt>
                <c:pt idx="12">
                  <c:v>39993</c:v>
                </c:pt>
                <c:pt idx="13">
                  <c:v>39994</c:v>
                </c:pt>
                <c:pt idx="14">
                  <c:v>39995</c:v>
                </c:pt>
                <c:pt idx="15">
                  <c:v>39996</c:v>
                </c:pt>
                <c:pt idx="16">
                  <c:v>40000</c:v>
                </c:pt>
                <c:pt idx="17">
                  <c:v>40001</c:v>
                </c:pt>
                <c:pt idx="18">
                  <c:v>40002</c:v>
                </c:pt>
                <c:pt idx="19">
                  <c:v>40003</c:v>
                </c:pt>
                <c:pt idx="20">
                  <c:v>40004</c:v>
                </c:pt>
                <c:pt idx="21">
                  <c:v>40007</c:v>
                </c:pt>
                <c:pt idx="22">
                  <c:v>40008</c:v>
                </c:pt>
                <c:pt idx="23">
                  <c:v>40009</c:v>
                </c:pt>
                <c:pt idx="24">
                  <c:v>40010</c:v>
                </c:pt>
                <c:pt idx="25">
                  <c:v>40011</c:v>
                </c:pt>
                <c:pt idx="26">
                  <c:v>40014</c:v>
                </c:pt>
                <c:pt idx="27">
                  <c:v>40015</c:v>
                </c:pt>
                <c:pt idx="28">
                  <c:v>40016</c:v>
                </c:pt>
                <c:pt idx="29">
                  <c:v>40017</c:v>
                </c:pt>
                <c:pt idx="30">
                  <c:v>40018</c:v>
                </c:pt>
                <c:pt idx="31">
                  <c:v>40021</c:v>
                </c:pt>
                <c:pt idx="32">
                  <c:v>40022</c:v>
                </c:pt>
                <c:pt idx="33">
                  <c:v>40023</c:v>
                </c:pt>
                <c:pt idx="34">
                  <c:v>40024</c:v>
                </c:pt>
                <c:pt idx="35">
                  <c:v>40025</c:v>
                </c:pt>
                <c:pt idx="36">
                  <c:v>40028</c:v>
                </c:pt>
                <c:pt idx="37">
                  <c:v>40029</c:v>
                </c:pt>
                <c:pt idx="38">
                  <c:v>40030</c:v>
                </c:pt>
                <c:pt idx="39">
                  <c:v>40031</c:v>
                </c:pt>
                <c:pt idx="40">
                  <c:v>40032</c:v>
                </c:pt>
                <c:pt idx="41">
                  <c:v>40035</c:v>
                </c:pt>
                <c:pt idx="42">
                  <c:v>40036</c:v>
                </c:pt>
                <c:pt idx="43">
                  <c:v>40037</c:v>
                </c:pt>
                <c:pt idx="44">
                  <c:v>40038</c:v>
                </c:pt>
                <c:pt idx="45">
                  <c:v>40039</c:v>
                </c:pt>
                <c:pt idx="46">
                  <c:v>40042</c:v>
                </c:pt>
                <c:pt idx="47">
                  <c:v>40043</c:v>
                </c:pt>
                <c:pt idx="48">
                  <c:v>40044</c:v>
                </c:pt>
                <c:pt idx="49">
                  <c:v>40045</c:v>
                </c:pt>
                <c:pt idx="50">
                  <c:v>40046</c:v>
                </c:pt>
                <c:pt idx="51">
                  <c:v>40049</c:v>
                </c:pt>
                <c:pt idx="52">
                  <c:v>40050</c:v>
                </c:pt>
                <c:pt idx="53">
                  <c:v>40051</c:v>
                </c:pt>
                <c:pt idx="54">
                  <c:v>40052</c:v>
                </c:pt>
                <c:pt idx="55">
                  <c:v>40053</c:v>
                </c:pt>
                <c:pt idx="56">
                  <c:v>40056</c:v>
                </c:pt>
                <c:pt idx="57">
                  <c:v>40057</c:v>
                </c:pt>
                <c:pt idx="58">
                  <c:v>40058</c:v>
                </c:pt>
                <c:pt idx="59">
                  <c:v>40059</c:v>
                </c:pt>
                <c:pt idx="60">
                  <c:v>40060</c:v>
                </c:pt>
                <c:pt idx="61">
                  <c:v>40064</c:v>
                </c:pt>
                <c:pt idx="62">
                  <c:v>40065</c:v>
                </c:pt>
                <c:pt idx="63">
                  <c:v>40066</c:v>
                </c:pt>
                <c:pt idx="64">
                  <c:v>40067</c:v>
                </c:pt>
                <c:pt idx="65">
                  <c:v>40070</c:v>
                </c:pt>
                <c:pt idx="66">
                  <c:v>40071</c:v>
                </c:pt>
                <c:pt idx="67">
                  <c:v>40072</c:v>
                </c:pt>
                <c:pt idx="68">
                  <c:v>40073</c:v>
                </c:pt>
                <c:pt idx="69">
                  <c:v>40074</c:v>
                </c:pt>
                <c:pt idx="70">
                  <c:v>40077</c:v>
                </c:pt>
                <c:pt idx="71">
                  <c:v>40078</c:v>
                </c:pt>
                <c:pt idx="72">
                  <c:v>40079</c:v>
                </c:pt>
                <c:pt idx="73">
                  <c:v>40080</c:v>
                </c:pt>
                <c:pt idx="74">
                  <c:v>40081</c:v>
                </c:pt>
                <c:pt idx="75">
                  <c:v>40084</c:v>
                </c:pt>
                <c:pt idx="76">
                  <c:v>40085</c:v>
                </c:pt>
                <c:pt idx="77">
                  <c:v>40086</c:v>
                </c:pt>
                <c:pt idx="78">
                  <c:v>40087</c:v>
                </c:pt>
                <c:pt idx="79">
                  <c:v>40088</c:v>
                </c:pt>
                <c:pt idx="80">
                  <c:v>40091</c:v>
                </c:pt>
                <c:pt idx="81">
                  <c:v>40092</c:v>
                </c:pt>
                <c:pt idx="82">
                  <c:v>40093</c:v>
                </c:pt>
                <c:pt idx="83">
                  <c:v>40094</c:v>
                </c:pt>
                <c:pt idx="84">
                  <c:v>40095</c:v>
                </c:pt>
                <c:pt idx="85">
                  <c:v>40098</c:v>
                </c:pt>
                <c:pt idx="86">
                  <c:v>40099</c:v>
                </c:pt>
                <c:pt idx="87">
                  <c:v>40100</c:v>
                </c:pt>
                <c:pt idx="88">
                  <c:v>40101</c:v>
                </c:pt>
                <c:pt idx="89">
                  <c:v>40102</c:v>
                </c:pt>
                <c:pt idx="90">
                  <c:v>40105</c:v>
                </c:pt>
                <c:pt idx="91">
                  <c:v>40106</c:v>
                </c:pt>
                <c:pt idx="92">
                  <c:v>40107</c:v>
                </c:pt>
                <c:pt idx="93">
                  <c:v>40108</c:v>
                </c:pt>
                <c:pt idx="94">
                  <c:v>40109</c:v>
                </c:pt>
                <c:pt idx="95">
                  <c:v>40112</c:v>
                </c:pt>
                <c:pt idx="96">
                  <c:v>40113</c:v>
                </c:pt>
                <c:pt idx="97">
                  <c:v>40114</c:v>
                </c:pt>
                <c:pt idx="98">
                  <c:v>40115</c:v>
                </c:pt>
                <c:pt idx="99">
                  <c:v>40116</c:v>
                </c:pt>
                <c:pt idx="100">
                  <c:v>40119</c:v>
                </c:pt>
                <c:pt idx="101">
                  <c:v>40120</c:v>
                </c:pt>
                <c:pt idx="102">
                  <c:v>40121</c:v>
                </c:pt>
                <c:pt idx="103">
                  <c:v>40122</c:v>
                </c:pt>
                <c:pt idx="104">
                  <c:v>40123</c:v>
                </c:pt>
                <c:pt idx="105">
                  <c:v>40126</c:v>
                </c:pt>
                <c:pt idx="106">
                  <c:v>40127</c:v>
                </c:pt>
                <c:pt idx="107">
                  <c:v>40128</c:v>
                </c:pt>
                <c:pt idx="108">
                  <c:v>40129</c:v>
                </c:pt>
                <c:pt idx="109">
                  <c:v>40130</c:v>
                </c:pt>
                <c:pt idx="110">
                  <c:v>40133</c:v>
                </c:pt>
                <c:pt idx="111">
                  <c:v>40134</c:v>
                </c:pt>
                <c:pt idx="112">
                  <c:v>40135</c:v>
                </c:pt>
                <c:pt idx="113">
                  <c:v>40136</c:v>
                </c:pt>
                <c:pt idx="114">
                  <c:v>40137</c:v>
                </c:pt>
                <c:pt idx="115">
                  <c:v>40140</c:v>
                </c:pt>
                <c:pt idx="116">
                  <c:v>40141</c:v>
                </c:pt>
                <c:pt idx="117">
                  <c:v>40142</c:v>
                </c:pt>
                <c:pt idx="118">
                  <c:v>40143</c:v>
                </c:pt>
                <c:pt idx="119">
                  <c:v>40144</c:v>
                </c:pt>
                <c:pt idx="120">
                  <c:v>40147</c:v>
                </c:pt>
                <c:pt idx="121">
                  <c:v>40148</c:v>
                </c:pt>
                <c:pt idx="122">
                  <c:v>40149</c:v>
                </c:pt>
                <c:pt idx="123">
                  <c:v>40150</c:v>
                </c:pt>
                <c:pt idx="124">
                  <c:v>40151</c:v>
                </c:pt>
                <c:pt idx="125">
                  <c:v>40154</c:v>
                </c:pt>
                <c:pt idx="126">
                  <c:v>40155</c:v>
                </c:pt>
                <c:pt idx="127">
                  <c:v>40156</c:v>
                </c:pt>
                <c:pt idx="128">
                  <c:v>40157</c:v>
                </c:pt>
                <c:pt idx="129">
                  <c:v>40158</c:v>
                </c:pt>
                <c:pt idx="130">
                  <c:v>40161</c:v>
                </c:pt>
                <c:pt idx="131">
                  <c:v>40162</c:v>
                </c:pt>
                <c:pt idx="132">
                  <c:v>40163</c:v>
                </c:pt>
                <c:pt idx="133">
                  <c:v>40164</c:v>
                </c:pt>
                <c:pt idx="134">
                  <c:v>40165</c:v>
                </c:pt>
                <c:pt idx="135">
                  <c:v>40168</c:v>
                </c:pt>
                <c:pt idx="136">
                  <c:v>40169</c:v>
                </c:pt>
                <c:pt idx="137">
                  <c:v>40170</c:v>
                </c:pt>
                <c:pt idx="138">
                  <c:v>40171</c:v>
                </c:pt>
                <c:pt idx="139">
                  <c:v>40172</c:v>
                </c:pt>
                <c:pt idx="140">
                  <c:v>40175</c:v>
                </c:pt>
                <c:pt idx="141">
                  <c:v>40176</c:v>
                </c:pt>
                <c:pt idx="142">
                  <c:v>40177</c:v>
                </c:pt>
                <c:pt idx="143">
                  <c:v>40178</c:v>
                </c:pt>
                <c:pt idx="144">
                  <c:v>40179</c:v>
                </c:pt>
                <c:pt idx="145">
                  <c:v>40180</c:v>
                </c:pt>
                <c:pt idx="146">
                  <c:v>40181</c:v>
                </c:pt>
                <c:pt idx="147">
                  <c:v>40182</c:v>
                </c:pt>
                <c:pt idx="148">
                  <c:v>40183</c:v>
                </c:pt>
                <c:pt idx="149">
                  <c:v>40184</c:v>
                </c:pt>
                <c:pt idx="150">
                  <c:v>40185</c:v>
                </c:pt>
                <c:pt idx="151">
                  <c:v>40186</c:v>
                </c:pt>
                <c:pt idx="152">
                  <c:v>40187</c:v>
                </c:pt>
                <c:pt idx="153">
                  <c:v>40188</c:v>
                </c:pt>
                <c:pt idx="154">
                  <c:v>40189</c:v>
                </c:pt>
                <c:pt idx="155">
                  <c:v>40190</c:v>
                </c:pt>
                <c:pt idx="156">
                  <c:v>40191</c:v>
                </c:pt>
                <c:pt idx="157">
                  <c:v>40192</c:v>
                </c:pt>
                <c:pt idx="158">
                  <c:v>40193</c:v>
                </c:pt>
                <c:pt idx="159">
                  <c:v>40194</c:v>
                </c:pt>
                <c:pt idx="160">
                  <c:v>40195</c:v>
                </c:pt>
                <c:pt idx="161">
                  <c:v>40196</c:v>
                </c:pt>
                <c:pt idx="162">
                  <c:v>40197</c:v>
                </c:pt>
                <c:pt idx="163">
                  <c:v>40198</c:v>
                </c:pt>
                <c:pt idx="164">
                  <c:v>40199</c:v>
                </c:pt>
                <c:pt idx="165">
                  <c:v>40200</c:v>
                </c:pt>
                <c:pt idx="166">
                  <c:v>40201</c:v>
                </c:pt>
                <c:pt idx="167">
                  <c:v>40202</c:v>
                </c:pt>
                <c:pt idx="168">
                  <c:v>40203</c:v>
                </c:pt>
                <c:pt idx="169">
                  <c:v>40204</c:v>
                </c:pt>
                <c:pt idx="170">
                  <c:v>40205</c:v>
                </c:pt>
                <c:pt idx="171">
                  <c:v>40206</c:v>
                </c:pt>
                <c:pt idx="172">
                  <c:v>40207</c:v>
                </c:pt>
                <c:pt idx="173">
                  <c:v>40208</c:v>
                </c:pt>
                <c:pt idx="174">
                  <c:v>40209</c:v>
                </c:pt>
                <c:pt idx="175">
                  <c:v>40210</c:v>
                </c:pt>
                <c:pt idx="176">
                  <c:v>40211</c:v>
                </c:pt>
                <c:pt idx="177">
                  <c:v>40212</c:v>
                </c:pt>
                <c:pt idx="178">
                  <c:v>40213</c:v>
                </c:pt>
                <c:pt idx="179">
                  <c:v>40214</c:v>
                </c:pt>
                <c:pt idx="180">
                  <c:v>40215</c:v>
                </c:pt>
                <c:pt idx="181">
                  <c:v>40216</c:v>
                </c:pt>
                <c:pt idx="182">
                  <c:v>40217</c:v>
                </c:pt>
                <c:pt idx="183">
                  <c:v>40218</c:v>
                </c:pt>
                <c:pt idx="184">
                  <c:v>40219</c:v>
                </c:pt>
                <c:pt idx="185">
                  <c:v>40220</c:v>
                </c:pt>
                <c:pt idx="186">
                  <c:v>40221</c:v>
                </c:pt>
                <c:pt idx="187">
                  <c:v>40222</c:v>
                </c:pt>
                <c:pt idx="188">
                  <c:v>40223</c:v>
                </c:pt>
                <c:pt idx="189">
                  <c:v>40224</c:v>
                </c:pt>
                <c:pt idx="190">
                  <c:v>40225</c:v>
                </c:pt>
                <c:pt idx="191">
                  <c:v>40226</c:v>
                </c:pt>
                <c:pt idx="192">
                  <c:v>40227</c:v>
                </c:pt>
                <c:pt idx="193">
                  <c:v>40228</c:v>
                </c:pt>
                <c:pt idx="194">
                  <c:v>40229</c:v>
                </c:pt>
                <c:pt idx="195">
                  <c:v>40230</c:v>
                </c:pt>
                <c:pt idx="196">
                  <c:v>40231</c:v>
                </c:pt>
                <c:pt idx="197">
                  <c:v>40232</c:v>
                </c:pt>
                <c:pt idx="198">
                  <c:v>40233</c:v>
                </c:pt>
                <c:pt idx="199">
                  <c:v>40234</c:v>
                </c:pt>
                <c:pt idx="200">
                  <c:v>40235</c:v>
                </c:pt>
                <c:pt idx="201">
                  <c:v>40236</c:v>
                </c:pt>
                <c:pt idx="202">
                  <c:v>40237</c:v>
                </c:pt>
                <c:pt idx="203">
                  <c:v>40238</c:v>
                </c:pt>
                <c:pt idx="204">
                  <c:v>40239</c:v>
                </c:pt>
                <c:pt idx="205">
                  <c:v>40240</c:v>
                </c:pt>
                <c:pt idx="206">
                  <c:v>40241</c:v>
                </c:pt>
                <c:pt idx="207">
                  <c:v>40242</c:v>
                </c:pt>
                <c:pt idx="208">
                  <c:v>40243</c:v>
                </c:pt>
                <c:pt idx="209">
                  <c:v>40244</c:v>
                </c:pt>
                <c:pt idx="210">
                  <c:v>40245</c:v>
                </c:pt>
                <c:pt idx="211">
                  <c:v>40246</c:v>
                </c:pt>
                <c:pt idx="212">
                  <c:v>40247</c:v>
                </c:pt>
                <c:pt idx="213">
                  <c:v>40248</c:v>
                </c:pt>
                <c:pt idx="214">
                  <c:v>40249</c:v>
                </c:pt>
                <c:pt idx="215">
                  <c:v>40250</c:v>
                </c:pt>
                <c:pt idx="216">
                  <c:v>40251</c:v>
                </c:pt>
                <c:pt idx="217">
                  <c:v>40252</c:v>
                </c:pt>
                <c:pt idx="218">
                  <c:v>40253</c:v>
                </c:pt>
                <c:pt idx="219">
                  <c:v>40254</c:v>
                </c:pt>
                <c:pt idx="220">
                  <c:v>40255</c:v>
                </c:pt>
                <c:pt idx="221">
                  <c:v>40256</c:v>
                </c:pt>
                <c:pt idx="222">
                  <c:v>40257</c:v>
                </c:pt>
                <c:pt idx="223">
                  <c:v>40258</c:v>
                </c:pt>
                <c:pt idx="224">
                  <c:v>40259</c:v>
                </c:pt>
                <c:pt idx="225">
                  <c:v>40260</c:v>
                </c:pt>
                <c:pt idx="226">
                  <c:v>40261</c:v>
                </c:pt>
                <c:pt idx="227">
                  <c:v>40262</c:v>
                </c:pt>
                <c:pt idx="228">
                  <c:v>40263</c:v>
                </c:pt>
                <c:pt idx="229">
                  <c:v>40264</c:v>
                </c:pt>
                <c:pt idx="230">
                  <c:v>40265</c:v>
                </c:pt>
                <c:pt idx="231">
                  <c:v>40266</c:v>
                </c:pt>
                <c:pt idx="232">
                  <c:v>40267</c:v>
                </c:pt>
                <c:pt idx="233">
                  <c:v>40268</c:v>
                </c:pt>
                <c:pt idx="234">
                  <c:v>40269</c:v>
                </c:pt>
                <c:pt idx="235">
                  <c:v>40270</c:v>
                </c:pt>
                <c:pt idx="236">
                  <c:v>40271</c:v>
                </c:pt>
                <c:pt idx="237">
                  <c:v>40272</c:v>
                </c:pt>
                <c:pt idx="238">
                  <c:v>40273</c:v>
                </c:pt>
                <c:pt idx="239">
                  <c:v>40274</c:v>
                </c:pt>
                <c:pt idx="240">
                  <c:v>40275</c:v>
                </c:pt>
                <c:pt idx="241">
                  <c:v>40276</c:v>
                </c:pt>
                <c:pt idx="242">
                  <c:v>40277</c:v>
                </c:pt>
                <c:pt idx="243">
                  <c:v>40278</c:v>
                </c:pt>
                <c:pt idx="244">
                  <c:v>40279</c:v>
                </c:pt>
                <c:pt idx="245">
                  <c:v>40280</c:v>
                </c:pt>
                <c:pt idx="246">
                  <c:v>40281</c:v>
                </c:pt>
                <c:pt idx="247">
                  <c:v>40282</c:v>
                </c:pt>
                <c:pt idx="248">
                  <c:v>40283</c:v>
                </c:pt>
                <c:pt idx="249">
                  <c:v>40284</c:v>
                </c:pt>
                <c:pt idx="250">
                  <c:v>40285</c:v>
                </c:pt>
                <c:pt idx="251">
                  <c:v>40286</c:v>
                </c:pt>
                <c:pt idx="252">
                  <c:v>40287</c:v>
                </c:pt>
                <c:pt idx="253">
                  <c:v>40288</c:v>
                </c:pt>
                <c:pt idx="254">
                  <c:v>40289</c:v>
                </c:pt>
                <c:pt idx="255">
                  <c:v>40290</c:v>
                </c:pt>
                <c:pt idx="256">
                  <c:v>40291</c:v>
                </c:pt>
                <c:pt idx="257">
                  <c:v>40292</c:v>
                </c:pt>
                <c:pt idx="258">
                  <c:v>40293</c:v>
                </c:pt>
                <c:pt idx="259">
                  <c:v>40294</c:v>
                </c:pt>
                <c:pt idx="260">
                  <c:v>40295</c:v>
                </c:pt>
                <c:pt idx="261">
                  <c:v>40296</c:v>
                </c:pt>
                <c:pt idx="262">
                  <c:v>40297</c:v>
                </c:pt>
                <c:pt idx="263">
                  <c:v>40298</c:v>
                </c:pt>
                <c:pt idx="264">
                  <c:v>40299</c:v>
                </c:pt>
                <c:pt idx="265">
                  <c:v>40300</c:v>
                </c:pt>
                <c:pt idx="266">
                  <c:v>40301</c:v>
                </c:pt>
                <c:pt idx="267">
                  <c:v>40302</c:v>
                </c:pt>
                <c:pt idx="268">
                  <c:v>40303</c:v>
                </c:pt>
                <c:pt idx="269">
                  <c:v>40304</c:v>
                </c:pt>
                <c:pt idx="270">
                  <c:v>40305</c:v>
                </c:pt>
                <c:pt idx="271">
                  <c:v>40306</c:v>
                </c:pt>
                <c:pt idx="272">
                  <c:v>40307</c:v>
                </c:pt>
                <c:pt idx="273">
                  <c:v>40308</c:v>
                </c:pt>
                <c:pt idx="274">
                  <c:v>40309</c:v>
                </c:pt>
                <c:pt idx="275">
                  <c:v>40310</c:v>
                </c:pt>
                <c:pt idx="276">
                  <c:v>40311</c:v>
                </c:pt>
                <c:pt idx="277">
                  <c:v>40312</c:v>
                </c:pt>
                <c:pt idx="278">
                  <c:v>40313</c:v>
                </c:pt>
                <c:pt idx="279">
                  <c:v>40314</c:v>
                </c:pt>
                <c:pt idx="280">
                  <c:v>40315</c:v>
                </c:pt>
                <c:pt idx="281">
                  <c:v>40316</c:v>
                </c:pt>
                <c:pt idx="282">
                  <c:v>40317</c:v>
                </c:pt>
                <c:pt idx="283">
                  <c:v>40318</c:v>
                </c:pt>
                <c:pt idx="284">
                  <c:v>40319</c:v>
                </c:pt>
                <c:pt idx="285">
                  <c:v>40320</c:v>
                </c:pt>
                <c:pt idx="286">
                  <c:v>40321</c:v>
                </c:pt>
                <c:pt idx="287">
                  <c:v>40322</c:v>
                </c:pt>
                <c:pt idx="288">
                  <c:v>40323</c:v>
                </c:pt>
                <c:pt idx="289">
                  <c:v>40324</c:v>
                </c:pt>
                <c:pt idx="290">
                  <c:v>40325</c:v>
                </c:pt>
                <c:pt idx="291">
                  <c:v>40326</c:v>
                </c:pt>
                <c:pt idx="292">
                  <c:v>40327</c:v>
                </c:pt>
                <c:pt idx="293">
                  <c:v>40328</c:v>
                </c:pt>
                <c:pt idx="294">
                  <c:v>40329</c:v>
                </c:pt>
                <c:pt idx="295">
                  <c:v>40330</c:v>
                </c:pt>
                <c:pt idx="296">
                  <c:v>40331</c:v>
                </c:pt>
                <c:pt idx="297">
                  <c:v>40332</c:v>
                </c:pt>
                <c:pt idx="298">
                  <c:v>40333</c:v>
                </c:pt>
                <c:pt idx="299">
                  <c:v>40334</c:v>
                </c:pt>
                <c:pt idx="300">
                  <c:v>40335</c:v>
                </c:pt>
                <c:pt idx="301">
                  <c:v>40336</c:v>
                </c:pt>
                <c:pt idx="302">
                  <c:v>40337</c:v>
                </c:pt>
                <c:pt idx="303">
                  <c:v>40338</c:v>
                </c:pt>
                <c:pt idx="304">
                  <c:v>40339</c:v>
                </c:pt>
                <c:pt idx="305">
                  <c:v>40340</c:v>
                </c:pt>
                <c:pt idx="306">
                  <c:v>40341</c:v>
                </c:pt>
                <c:pt idx="307">
                  <c:v>40342</c:v>
                </c:pt>
                <c:pt idx="308">
                  <c:v>40343</c:v>
                </c:pt>
                <c:pt idx="309">
                  <c:v>40344</c:v>
                </c:pt>
                <c:pt idx="310">
                  <c:v>40345</c:v>
                </c:pt>
                <c:pt idx="311">
                  <c:v>40346</c:v>
                </c:pt>
                <c:pt idx="312">
                  <c:v>40347</c:v>
                </c:pt>
                <c:pt idx="313">
                  <c:v>40348</c:v>
                </c:pt>
                <c:pt idx="314">
                  <c:v>40349</c:v>
                </c:pt>
                <c:pt idx="315">
                  <c:v>40350</c:v>
                </c:pt>
                <c:pt idx="316">
                  <c:v>40351</c:v>
                </c:pt>
                <c:pt idx="317">
                  <c:v>40352</c:v>
                </c:pt>
                <c:pt idx="318">
                  <c:v>40353</c:v>
                </c:pt>
                <c:pt idx="319">
                  <c:v>40354</c:v>
                </c:pt>
                <c:pt idx="320">
                  <c:v>40355</c:v>
                </c:pt>
                <c:pt idx="321">
                  <c:v>40356</c:v>
                </c:pt>
                <c:pt idx="322">
                  <c:v>40357</c:v>
                </c:pt>
                <c:pt idx="323">
                  <c:v>40358</c:v>
                </c:pt>
                <c:pt idx="324">
                  <c:v>40359</c:v>
                </c:pt>
                <c:pt idx="325">
                  <c:v>40360</c:v>
                </c:pt>
                <c:pt idx="326">
                  <c:v>40361</c:v>
                </c:pt>
                <c:pt idx="327">
                  <c:v>40362</c:v>
                </c:pt>
                <c:pt idx="328">
                  <c:v>40363</c:v>
                </c:pt>
                <c:pt idx="329">
                  <c:v>40364</c:v>
                </c:pt>
                <c:pt idx="330">
                  <c:v>40365</c:v>
                </c:pt>
                <c:pt idx="331">
                  <c:v>40366</c:v>
                </c:pt>
                <c:pt idx="332">
                  <c:v>40367</c:v>
                </c:pt>
                <c:pt idx="333">
                  <c:v>40368</c:v>
                </c:pt>
                <c:pt idx="334">
                  <c:v>40369</c:v>
                </c:pt>
                <c:pt idx="335">
                  <c:v>40370</c:v>
                </c:pt>
                <c:pt idx="336">
                  <c:v>40371</c:v>
                </c:pt>
                <c:pt idx="337">
                  <c:v>40372</c:v>
                </c:pt>
                <c:pt idx="338">
                  <c:v>40373</c:v>
                </c:pt>
                <c:pt idx="339">
                  <c:v>40374</c:v>
                </c:pt>
                <c:pt idx="340">
                  <c:v>40375</c:v>
                </c:pt>
                <c:pt idx="341">
                  <c:v>40376</c:v>
                </c:pt>
                <c:pt idx="342">
                  <c:v>40377</c:v>
                </c:pt>
              </c:numCache>
            </c:numRef>
          </c:cat>
          <c:val>
            <c:numRef>
              <c:f>Sheet1!$B$2:$B$344</c:f>
              <c:numCache>
                <c:formatCode>0.00_);[Red]\(0.00\)</c:formatCode>
                <c:ptCount val="343"/>
                <c:pt idx="0">
                  <c:v>693.5</c:v>
                </c:pt>
                <c:pt idx="1">
                  <c:v>686</c:v>
                </c:pt>
                <c:pt idx="2">
                  <c:v>681</c:v>
                </c:pt>
                <c:pt idx="3">
                  <c:v>681.5</c:v>
                </c:pt>
                <c:pt idx="4">
                  <c:v>671.75</c:v>
                </c:pt>
                <c:pt idx="5">
                  <c:v>672</c:v>
                </c:pt>
                <c:pt idx="6">
                  <c:v>665</c:v>
                </c:pt>
                <c:pt idx="7">
                  <c:v>654</c:v>
                </c:pt>
                <c:pt idx="8">
                  <c:v>657.25</c:v>
                </c:pt>
                <c:pt idx="9">
                  <c:v>653</c:v>
                </c:pt>
                <c:pt idx="10">
                  <c:v>649</c:v>
                </c:pt>
                <c:pt idx="11">
                  <c:v>647.5</c:v>
                </c:pt>
                <c:pt idx="12">
                  <c:v>641.5</c:v>
                </c:pt>
                <c:pt idx="13">
                  <c:v>629</c:v>
                </c:pt>
                <c:pt idx="14">
                  <c:v>629</c:v>
                </c:pt>
                <c:pt idx="15">
                  <c:v>622.25</c:v>
                </c:pt>
                <c:pt idx="16">
                  <c:v>610.5</c:v>
                </c:pt>
                <c:pt idx="17">
                  <c:v>605</c:v>
                </c:pt>
                <c:pt idx="18">
                  <c:v>605</c:v>
                </c:pt>
                <c:pt idx="19">
                  <c:v>608.5</c:v>
                </c:pt>
                <c:pt idx="20">
                  <c:v>602</c:v>
                </c:pt>
                <c:pt idx="21">
                  <c:v>623</c:v>
                </c:pt>
                <c:pt idx="22">
                  <c:v>613</c:v>
                </c:pt>
                <c:pt idx="23">
                  <c:v>625</c:v>
                </c:pt>
                <c:pt idx="24">
                  <c:v>622</c:v>
                </c:pt>
                <c:pt idx="25">
                  <c:v>620.75</c:v>
                </c:pt>
                <c:pt idx="26">
                  <c:v>627</c:v>
                </c:pt>
                <c:pt idx="27">
                  <c:v>620.75</c:v>
                </c:pt>
                <c:pt idx="28">
                  <c:v>615.5</c:v>
                </c:pt>
                <c:pt idx="29">
                  <c:v>613</c:v>
                </c:pt>
                <c:pt idx="30">
                  <c:v>602.75</c:v>
                </c:pt>
                <c:pt idx="31">
                  <c:v>607.5</c:v>
                </c:pt>
                <c:pt idx="32">
                  <c:v>614</c:v>
                </c:pt>
                <c:pt idx="33">
                  <c:v>603</c:v>
                </c:pt>
                <c:pt idx="34">
                  <c:v>607</c:v>
                </c:pt>
                <c:pt idx="35">
                  <c:v>612.75</c:v>
                </c:pt>
                <c:pt idx="36">
                  <c:v>636.5</c:v>
                </c:pt>
                <c:pt idx="37">
                  <c:v>633.5</c:v>
                </c:pt>
                <c:pt idx="38">
                  <c:v>617</c:v>
                </c:pt>
                <c:pt idx="39">
                  <c:v>593.75</c:v>
                </c:pt>
                <c:pt idx="40">
                  <c:v>590.5</c:v>
                </c:pt>
                <c:pt idx="41">
                  <c:v>586.5</c:v>
                </c:pt>
                <c:pt idx="42">
                  <c:v>575.25</c:v>
                </c:pt>
                <c:pt idx="43" formatCode="General">
                  <c:v>574.5</c:v>
                </c:pt>
              </c:numCache>
            </c:numRef>
          </c:val>
        </c:ser>
        <c:ser>
          <c:idx val="1"/>
          <c:order val="1"/>
          <c:tx>
            <c:strRef>
              <c:f>Sheet1!$C$1</c:f>
              <c:strCache>
                <c:ptCount val="1"/>
                <c:pt idx="0">
                  <c:v>Low</c:v>
                </c:pt>
              </c:strCache>
            </c:strRef>
          </c:tx>
          <c:spPr>
            <a:ln w="28575">
              <a:noFill/>
            </a:ln>
          </c:spPr>
          <c:marker>
            <c:symbol val="none"/>
          </c:marker>
          <c:cat>
            <c:numRef>
              <c:f>Sheet1!$A$2:$A$344</c:f>
              <c:numCache>
                <c:formatCode>m/d/yyyy</c:formatCode>
                <c:ptCount val="343"/>
                <c:pt idx="0">
                  <c:v>39975</c:v>
                </c:pt>
                <c:pt idx="1">
                  <c:v>39976</c:v>
                </c:pt>
                <c:pt idx="2">
                  <c:v>39979</c:v>
                </c:pt>
                <c:pt idx="3">
                  <c:v>39980</c:v>
                </c:pt>
                <c:pt idx="4">
                  <c:v>39981</c:v>
                </c:pt>
                <c:pt idx="5">
                  <c:v>39982</c:v>
                </c:pt>
                <c:pt idx="6">
                  <c:v>39983</c:v>
                </c:pt>
                <c:pt idx="7">
                  <c:v>39986</c:v>
                </c:pt>
                <c:pt idx="8">
                  <c:v>39987</c:v>
                </c:pt>
                <c:pt idx="9">
                  <c:v>39988</c:v>
                </c:pt>
                <c:pt idx="10">
                  <c:v>39989</c:v>
                </c:pt>
                <c:pt idx="11">
                  <c:v>39990</c:v>
                </c:pt>
                <c:pt idx="12">
                  <c:v>39993</c:v>
                </c:pt>
                <c:pt idx="13">
                  <c:v>39994</c:v>
                </c:pt>
                <c:pt idx="14">
                  <c:v>39995</c:v>
                </c:pt>
                <c:pt idx="15">
                  <c:v>39996</c:v>
                </c:pt>
                <c:pt idx="16">
                  <c:v>40000</c:v>
                </c:pt>
                <c:pt idx="17">
                  <c:v>40001</c:v>
                </c:pt>
                <c:pt idx="18">
                  <c:v>40002</c:v>
                </c:pt>
                <c:pt idx="19">
                  <c:v>40003</c:v>
                </c:pt>
                <c:pt idx="20">
                  <c:v>40004</c:v>
                </c:pt>
                <c:pt idx="21">
                  <c:v>40007</c:v>
                </c:pt>
                <c:pt idx="22">
                  <c:v>40008</c:v>
                </c:pt>
                <c:pt idx="23">
                  <c:v>40009</c:v>
                </c:pt>
                <c:pt idx="24">
                  <c:v>40010</c:v>
                </c:pt>
                <c:pt idx="25">
                  <c:v>40011</c:v>
                </c:pt>
                <c:pt idx="26">
                  <c:v>40014</c:v>
                </c:pt>
                <c:pt idx="27">
                  <c:v>40015</c:v>
                </c:pt>
                <c:pt idx="28">
                  <c:v>40016</c:v>
                </c:pt>
                <c:pt idx="29">
                  <c:v>40017</c:v>
                </c:pt>
                <c:pt idx="30">
                  <c:v>40018</c:v>
                </c:pt>
                <c:pt idx="31">
                  <c:v>40021</c:v>
                </c:pt>
                <c:pt idx="32">
                  <c:v>40022</c:v>
                </c:pt>
                <c:pt idx="33">
                  <c:v>40023</c:v>
                </c:pt>
                <c:pt idx="34">
                  <c:v>40024</c:v>
                </c:pt>
                <c:pt idx="35">
                  <c:v>40025</c:v>
                </c:pt>
                <c:pt idx="36">
                  <c:v>40028</c:v>
                </c:pt>
                <c:pt idx="37">
                  <c:v>40029</c:v>
                </c:pt>
                <c:pt idx="38">
                  <c:v>40030</c:v>
                </c:pt>
                <c:pt idx="39">
                  <c:v>40031</c:v>
                </c:pt>
                <c:pt idx="40">
                  <c:v>40032</c:v>
                </c:pt>
                <c:pt idx="41">
                  <c:v>40035</c:v>
                </c:pt>
                <c:pt idx="42">
                  <c:v>40036</c:v>
                </c:pt>
                <c:pt idx="43">
                  <c:v>40037</c:v>
                </c:pt>
                <c:pt idx="44">
                  <c:v>40038</c:v>
                </c:pt>
                <c:pt idx="45">
                  <c:v>40039</c:v>
                </c:pt>
                <c:pt idx="46">
                  <c:v>40042</c:v>
                </c:pt>
                <c:pt idx="47">
                  <c:v>40043</c:v>
                </c:pt>
                <c:pt idx="48">
                  <c:v>40044</c:v>
                </c:pt>
                <c:pt idx="49">
                  <c:v>40045</c:v>
                </c:pt>
                <c:pt idx="50">
                  <c:v>40046</c:v>
                </c:pt>
                <c:pt idx="51">
                  <c:v>40049</c:v>
                </c:pt>
                <c:pt idx="52">
                  <c:v>40050</c:v>
                </c:pt>
                <c:pt idx="53">
                  <c:v>40051</c:v>
                </c:pt>
                <c:pt idx="54">
                  <c:v>40052</c:v>
                </c:pt>
                <c:pt idx="55">
                  <c:v>40053</c:v>
                </c:pt>
                <c:pt idx="56">
                  <c:v>40056</c:v>
                </c:pt>
                <c:pt idx="57">
                  <c:v>40057</c:v>
                </c:pt>
                <c:pt idx="58">
                  <c:v>40058</c:v>
                </c:pt>
                <c:pt idx="59">
                  <c:v>40059</c:v>
                </c:pt>
                <c:pt idx="60">
                  <c:v>40060</c:v>
                </c:pt>
                <c:pt idx="61">
                  <c:v>40064</c:v>
                </c:pt>
                <c:pt idx="62">
                  <c:v>40065</c:v>
                </c:pt>
                <c:pt idx="63">
                  <c:v>40066</c:v>
                </c:pt>
                <c:pt idx="64">
                  <c:v>40067</c:v>
                </c:pt>
                <c:pt idx="65">
                  <c:v>40070</c:v>
                </c:pt>
                <c:pt idx="66">
                  <c:v>40071</c:v>
                </c:pt>
                <c:pt idx="67">
                  <c:v>40072</c:v>
                </c:pt>
                <c:pt idx="68">
                  <c:v>40073</c:v>
                </c:pt>
                <c:pt idx="69">
                  <c:v>40074</c:v>
                </c:pt>
                <c:pt idx="70">
                  <c:v>40077</c:v>
                </c:pt>
                <c:pt idx="71">
                  <c:v>40078</c:v>
                </c:pt>
                <c:pt idx="72">
                  <c:v>40079</c:v>
                </c:pt>
                <c:pt idx="73">
                  <c:v>40080</c:v>
                </c:pt>
                <c:pt idx="74">
                  <c:v>40081</c:v>
                </c:pt>
                <c:pt idx="75">
                  <c:v>40084</c:v>
                </c:pt>
                <c:pt idx="76">
                  <c:v>40085</c:v>
                </c:pt>
                <c:pt idx="77">
                  <c:v>40086</c:v>
                </c:pt>
                <c:pt idx="78">
                  <c:v>40087</c:v>
                </c:pt>
                <c:pt idx="79">
                  <c:v>40088</c:v>
                </c:pt>
                <c:pt idx="80">
                  <c:v>40091</c:v>
                </c:pt>
                <c:pt idx="81">
                  <c:v>40092</c:v>
                </c:pt>
                <c:pt idx="82">
                  <c:v>40093</c:v>
                </c:pt>
                <c:pt idx="83">
                  <c:v>40094</c:v>
                </c:pt>
                <c:pt idx="84">
                  <c:v>40095</c:v>
                </c:pt>
                <c:pt idx="85">
                  <c:v>40098</c:v>
                </c:pt>
                <c:pt idx="86">
                  <c:v>40099</c:v>
                </c:pt>
                <c:pt idx="87">
                  <c:v>40100</c:v>
                </c:pt>
                <c:pt idx="88">
                  <c:v>40101</c:v>
                </c:pt>
                <c:pt idx="89">
                  <c:v>40102</c:v>
                </c:pt>
                <c:pt idx="90">
                  <c:v>40105</c:v>
                </c:pt>
                <c:pt idx="91">
                  <c:v>40106</c:v>
                </c:pt>
                <c:pt idx="92">
                  <c:v>40107</c:v>
                </c:pt>
                <c:pt idx="93">
                  <c:v>40108</c:v>
                </c:pt>
                <c:pt idx="94">
                  <c:v>40109</c:v>
                </c:pt>
                <c:pt idx="95">
                  <c:v>40112</c:v>
                </c:pt>
                <c:pt idx="96">
                  <c:v>40113</c:v>
                </c:pt>
                <c:pt idx="97">
                  <c:v>40114</c:v>
                </c:pt>
                <c:pt idx="98">
                  <c:v>40115</c:v>
                </c:pt>
                <c:pt idx="99">
                  <c:v>40116</c:v>
                </c:pt>
                <c:pt idx="100">
                  <c:v>40119</c:v>
                </c:pt>
                <c:pt idx="101">
                  <c:v>40120</c:v>
                </c:pt>
                <c:pt idx="102">
                  <c:v>40121</c:v>
                </c:pt>
                <c:pt idx="103">
                  <c:v>40122</c:v>
                </c:pt>
                <c:pt idx="104">
                  <c:v>40123</c:v>
                </c:pt>
                <c:pt idx="105">
                  <c:v>40126</c:v>
                </c:pt>
                <c:pt idx="106">
                  <c:v>40127</c:v>
                </c:pt>
                <c:pt idx="107">
                  <c:v>40128</c:v>
                </c:pt>
                <c:pt idx="108">
                  <c:v>40129</c:v>
                </c:pt>
                <c:pt idx="109">
                  <c:v>40130</c:v>
                </c:pt>
                <c:pt idx="110">
                  <c:v>40133</c:v>
                </c:pt>
                <c:pt idx="111">
                  <c:v>40134</c:v>
                </c:pt>
                <c:pt idx="112">
                  <c:v>40135</c:v>
                </c:pt>
                <c:pt idx="113">
                  <c:v>40136</c:v>
                </c:pt>
                <c:pt idx="114">
                  <c:v>40137</c:v>
                </c:pt>
                <c:pt idx="115">
                  <c:v>40140</c:v>
                </c:pt>
                <c:pt idx="116">
                  <c:v>40141</c:v>
                </c:pt>
                <c:pt idx="117">
                  <c:v>40142</c:v>
                </c:pt>
                <c:pt idx="118">
                  <c:v>40143</c:v>
                </c:pt>
                <c:pt idx="119">
                  <c:v>40144</c:v>
                </c:pt>
                <c:pt idx="120">
                  <c:v>40147</c:v>
                </c:pt>
                <c:pt idx="121">
                  <c:v>40148</c:v>
                </c:pt>
                <c:pt idx="122">
                  <c:v>40149</c:v>
                </c:pt>
                <c:pt idx="123">
                  <c:v>40150</c:v>
                </c:pt>
                <c:pt idx="124">
                  <c:v>40151</c:v>
                </c:pt>
                <c:pt idx="125">
                  <c:v>40154</c:v>
                </c:pt>
                <c:pt idx="126">
                  <c:v>40155</c:v>
                </c:pt>
                <c:pt idx="127">
                  <c:v>40156</c:v>
                </c:pt>
                <c:pt idx="128">
                  <c:v>40157</c:v>
                </c:pt>
                <c:pt idx="129">
                  <c:v>40158</c:v>
                </c:pt>
                <c:pt idx="130">
                  <c:v>40161</c:v>
                </c:pt>
                <c:pt idx="131">
                  <c:v>40162</c:v>
                </c:pt>
                <c:pt idx="132">
                  <c:v>40163</c:v>
                </c:pt>
                <c:pt idx="133">
                  <c:v>40164</c:v>
                </c:pt>
                <c:pt idx="134">
                  <c:v>40165</c:v>
                </c:pt>
                <c:pt idx="135">
                  <c:v>40168</c:v>
                </c:pt>
                <c:pt idx="136">
                  <c:v>40169</c:v>
                </c:pt>
                <c:pt idx="137">
                  <c:v>40170</c:v>
                </c:pt>
                <c:pt idx="138">
                  <c:v>40171</c:v>
                </c:pt>
                <c:pt idx="139">
                  <c:v>40172</c:v>
                </c:pt>
                <c:pt idx="140">
                  <c:v>40175</c:v>
                </c:pt>
                <c:pt idx="141">
                  <c:v>40176</c:v>
                </c:pt>
                <c:pt idx="142">
                  <c:v>40177</c:v>
                </c:pt>
                <c:pt idx="143">
                  <c:v>40178</c:v>
                </c:pt>
                <c:pt idx="144">
                  <c:v>40179</c:v>
                </c:pt>
                <c:pt idx="145">
                  <c:v>40180</c:v>
                </c:pt>
                <c:pt idx="146">
                  <c:v>40181</c:v>
                </c:pt>
                <c:pt idx="147">
                  <c:v>40182</c:v>
                </c:pt>
                <c:pt idx="148">
                  <c:v>40183</c:v>
                </c:pt>
                <c:pt idx="149">
                  <c:v>40184</c:v>
                </c:pt>
                <c:pt idx="150">
                  <c:v>40185</c:v>
                </c:pt>
                <c:pt idx="151">
                  <c:v>40186</c:v>
                </c:pt>
                <c:pt idx="152">
                  <c:v>40187</c:v>
                </c:pt>
                <c:pt idx="153">
                  <c:v>40188</c:v>
                </c:pt>
                <c:pt idx="154">
                  <c:v>40189</c:v>
                </c:pt>
                <c:pt idx="155">
                  <c:v>40190</c:v>
                </c:pt>
                <c:pt idx="156">
                  <c:v>40191</c:v>
                </c:pt>
                <c:pt idx="157">
                  <c:v>40192</c:v>
                </c:pt>
                <c:pt idx="158">
                  <c:v>40193</c:v>
                </c:pt>
                <c:pt idx="159">
                  <c:v>40194</c:v>
                </c:pt>
                <c:pt idx="160">
                  <c:v>40195</c:v>
                </c:pt>
                <c:pt idx="161">
                  <c:v>40196</c:v>
                </c:pt>
                <c:pt idx="162">
                  <c:v>40197</c:v>
                </c:pt>
                <c:pt idx="163">
                  <c:v>40198</c:v>
                </c:pt>
                <c:pt idx="164">
                  <c:v>40199</c:v>
                </c:pt>
                <c:pt idx="165">
                  <c:v>40200</c:v>
                </c:pt>
                <c:pt idx="166">
                  <c:v>40201</c:v>
                </c:pt>
                <c:pt idx="167">
                  <c:v>40202</c:v>
                </c:pt>
                <c:pt idx="168">
                  <c:v>40203</c:v>
                </c:pt>
                <c:pt idx="169">
                  <c:v>40204</c:v>
                </c:pt>
                <c:pt idx="170">
                  <c:v>40205</c:v>
                </c:pt>
                <c:pt idx="171">
                  <c:v>40206</c:v>
                </c:pt>
                <c:pt idx="172">
                  <c:v>40207</c:v>
                </c:pt>
                <c:pt idx="173">
                  <c:v>40208</c:v>
                </c:pt>
                <c:pt idx="174">
                  <c:v>40209</c:v>
                </c:pt>
                <c:pt idx="175">
                  <c:v>40210</c:v>
                </c:pt>
                <c:pt idx="176">
                  <c:v>40211</c:v>
                </c:pt>
                <c:pt idx="177">
                  <c:v>40212</c:v>
                </c:pt>
                <c:pt idx="178">
                  <c:v>40213</c:v>
                </c:pt>
                <c:pt idx="179">
                  <c:v>40214</c:v>
                </c:pt>
                <c:pt idx="180">
                  <c:v>40215</c:v>
                </c:pt>
                <c:pt idx="181">
                  <c:v>40216</c:v>
                </c:pt>
                <c:pt idx="182">
                  <c:v>40217</c:v>
                </c:pt>
                <c:pt idx="183">
                  <c:v>40218</c:v>
                </c:pt>
                <c:pt idx="184">
                  <c:v>40219</c:v>
                </c:pt>
                <c:pt idx="185">
                  <c:v>40220</c:v>
                </c:pt>
                <c:pt idx="186">
                  <c:v>40221</c:v>
                </c:pt>
                <c:pt idx="187">
                  <c:v>40222</c:v>
                </c:pt>
                <c:pt idx="188">
                  <c:v>40223</c:v>
                </c:pt>
                <c:pt idx="189">
                  <c:v>40224</c:v>
                </c:pt>
                <c:pt idx="190">
                  <c:v>40225</c:v>
                </c:pt>
                <c:pt idx="191">
                  <c:v>40226</c:v>
                </c:pt>
                <c:pt idx="192">
                  <c:v>40227</c:v>
                </c:pt>
                <c:pt idx="193">
                  <c:v>40228</c:v>
                </c:pt>
                <c:pt idx="194">
                  <c:v>40229</c:v>
                </c:pt>
                <c:pt idx="195">
                  <c:v>40230</c:v>
                </c:pt>
                <c:pt idx="196">
                  <c:v>40231</c:v>
                </c:pt>
                <c:pt idx="197">
                  <c:v>40232</c:v>
                </c:pt>
                <c:pt idx="198">
                  <c:v>40233</c:v>
                </c:pt>
                <c:pt idx="199">
                  <c:v>40234</c:v>
                </c:pt>
                <c:pt idx="200">
                  <c:v>40235</c:v>
                </c:pt>
                <c:pt idx="201">
                  <c:v>40236</c:v>
                </c:pt>
                <c:pt idx="202">
                  <c:v>40237</c:v>
                </c:pt>
                <c:pt idx="203">
                  <c:v>40238</c:v>
                </c:pt>
                <c:pt idx="204">
                  <c:v>40239</c:v>
                </c:pt>
                <c:pt idx="205">
                  <c:v>40240</c:v>
                </c:pt>
                <c:pt idx="206">
                  <c:v>40241</c:v>
                </c:pt>
                <c:pt idx="207">
                  <c:v>40242</c:v>
                </c:pt>
                <c:pt idx="208">
                  <c:v>40243</c:v>
                </c:pt>
                <c:pt idx="209">
                  <c:v>40244</c:v>
                </c:pt>
                <c:pt idx="210">
                  <c:v>40245</c:v>
                </c:pt>
                <c:pt idx="211">
                  <c:v>40246</c:v>
                </c:pt>
                <c:pt idx="212">
                  <c:v>40247</c:v>
                </c:pt>
                <c:pt idx="213">
                  <c:v>40248</c:v>
                </c:pt>
                <c:pt idx="214">
                  <c:v>40249</c:v>
                </c:pt>
                <c:pt idx="215">
                  <c:v>40250</c:v>
                </c:pt>
                <c:pt idx="216">
                  <c:v>40251</c:v>
                </c:pt>
                <c:pt idx="217">
                  <c:v>40252</c:v>
                </c:pt>
                <c:pt idx="218">
                  <c:v>40253</c:v>
                </c:pt>
                <c:pt idx="219">
                  <c:v>40254</c:v>
                </c:pt>
                <c:pt idx="220">
                  <c:v>40255</c:v>
                </c:pt>
                <c:pt idx="221">
                  <c:v>40256</c:v>
                </c:pt>
                <c:pt idx="222">
                  <c:v>40257</c:v>
                </c:pt>
                <c:pt idx="223">
                  <c:v>40258</c:v>
                </c:pt>
                <c:pt idx="224">
                  <c:v>40259</c:v>
                </c:pt>
                <c:pt idx="225">
                  <c:v>40260</c:v>
                </c:pt>
                <c:pt idx="226">
                  <c:v>40261</c:v>
                </c:pt>
                <c:pt idx="227">
                  <c:v>40262</c:v>
                </c:pt>
                <c:pt idx="228">
                  <c:v>40263</c:v>
                </c:pt>
                <c:pt idx="229">
                  <c:v>40264</c:v>
                </c:pt>
                <c:pt idx="230">
                  <c:v>40265</c:v>
                </c:pt>
                <c:pt idx="231">
                  <c:v>40266</c:v>
                </c:pt>
                <c:pt idx="232">
                  <c:v>40267</c:v>
                </c:pt>
                <c:pt idx="233">
                  <c:v>40268</c:v>
                </c:pt>
                <c:pt idx="234">
                  <c:v>40269</c:v>
                </c:pt>
                <c:pt idx="235">
                  <c:v>40270</c:v>
                </c:pt>
                <c:pt idx="236">
                  <c:v>40271</c:v>
                </c:pt>
                <c:pt idx="237">
                  <c:v>40272</c:v>
                </c:pt>
                <c:pt idx="238">
                  <c:v>40273</c:v>
                </c:pt>
                <c:pt idx="239">
                  <c:v>40274</c:v>
                </c:pt>
                <c:pt idx="240">
                  <c:v>40275</c:v>
                </c:pt>
                <c:pt idx="241">
                  <c:v>40276</c:v>
                </c:pt>
                <c:pt idx="242">
                  <c:v>40277</c:v>
                </c:pt>
                <c:pt idx="243">
                  <c:v>40278</c:v>
                </c:pt>
                <c:pt idx="244">
                  <c:v>40279</c:v>
                </c:pt>
                <c:pt idx="245">
                  <c:v>40280</c:v>
                </c:pt>
                <c:pt idx="246">
                  <c:v>40281</c:v>
                </c:pt>
                <c:pt idx="247">
                  <c:v>40282</c:v>
                </c:pt>
                <c:pt idx="248">
                  <c:v>40283</c:v>
                </c:pt>
                <c:pt idx="249">
                  <c:v>40284</c:v>
                </c:pt>
                <c:pt idx="250">
                  <c:v>40285</c:v>
                </c:pt>
                <c:pt idx="251">
                  <c:v>40286</c:v>
                </c:pt>
                <c:pt idx="252">
                  <c:v>40287</c:v>
                </c:pt>
                <c:pt idx="253">
                  <c:v>40288</c:v>
                </c:pt>
                <c:pt idx="254">
                  <c:v>40289</c:v>
                </c:pt>
                <c:pt idx="255">
                  <c:v>40290</c:v>
                </c:pt>
                <c:pt idx="256">
                  <c:v>40291</c:v>
                </c:pt>
                <c:pt idx="257">
                  <c:v>40292</c:v>
                </c:pt>
                <c:pt idx="258">
                  <c:v>40293</c:v>
                </c:pt>
                <c:pt idx="259">
                  <c:v>40294</c:v>
                </c:pt>
                <c:pt idx="260">
                  <c:v>40295</c:v>
                </c:pt>
                <c:pt idx="261">
                  <c:v>40296</c:v>
                </c:pt>
                <c:pt idx="262">
                  <c:v>40297</c:v>
                </c:pt>
                <c:pt idx="263">
                  <c:v>40298</c:v>
                </c:pt>
                <c:pt idx="264">
                  <c:v>40299</c:v>
                </c:pt>
                <c:pt idx="265">
                  <c:v>40300</c:v>
                </c:pt>
                <c:pt idx="266">
                  <c:v>40301</c:v>
                </c:pt>
                <c:pt idx="267">
                  <c:v>40302</c:v>
                </c:pt>
                <c:pt idx="268">
                  <c:v>40303</c:v>
                </c:pt>
                <c:pt idx="269">
                  <c:v>40304</c:v>
                </c:pt>
                <c:pt idx="270">
                  <c:v>40305</c:v>
                </c:pt>
                <c:pt idx="271">
                  <c:v>40306</c:v>
                </c:pt>
                <c:pt idx="272">
                  <c:v>40307</c:v>
                </c:pt>
                <c:pt idx="273">
                  <c:v>40308</c:v>
                </c:pt>
                <c:pt idx="274">
                  <c:v>40309</c:v>
                </c:pt>
                <c:pt idx="275">
                  <c:v>40310</c:v>
                </c:pt>
                <c:pt idx="276">
                  <c:v>40311</c:v>
                </c:pt>
                <c:pt idx="277">
                  <c:v>40312</c:v>
                </c:pt>
                <c:pt idx="278">
                  <c:v>40313</c:v>
                </c:pt>
                <c:pt idx="279">
                  <c:v>40314</c:v>
                </c:pt>
                <c:pt idx="280">
                  <c:v>40315</c:v>
                </c:pt>
                <c:pt idx="281">
                  <c:v>40316</c:v>
                </c:pt>
                <c:pt idx="282">
                  <c:v>40317</c:v>
                </c:pt>
                <c:pt idx="283">
                  <c:v>40318</c:v>
                </c:pt>
                <c:pt idx="284">
                  <c:v>40319</c:v>
                </c:pt>
                <c:pt idx="285">
                  <c:v>40320</c:v>
                </c:pt>
                <c:pt idx="286">
                  <c:v>40321</c:v>
                </c:pt>
                <c:pt idx="287">
                  <c:v>40322</c:v>
                </c:pt>
                <c:pt idx="288">
                  <c:v>40323</c:v>
                </c:pt>
                <c:pt idx="289">
                  <c:v>40324</c:v>
                </c:pt>
                <c:pt idx="290">
                  <c:v>40325</c:v>
                </c:pt>
                <c:pt idx="291">
                  <c:v>40326</c:v>
                </c:pt>
                <c:pt idx="292">
                  <c:v>40327</c:v>
                </c:pt>
                <c:pt idx="293">
                  <c:v>40328</c:v>
                </c:pt>
                <c:pt idx="294">
                  <c:v>40329</c:v>
                </c:pt>
                <c:pt idx="295">
                  <c:v>40330</c:v>
                </c:pt>
                <c:pt idx="296">
                  <c:v>40331</c:v>
                </c:pt>
                <c:pt idx="297">
                  <c:v>40332</c:v>
                </c:pt>
                <c:pt idx="298">
                  <c:v>40333</c:v>
                </c:pt>
                <c:pt idx="299">
                  <c:v>40334</c:v>
                </c:pt>
                <c:pt idx="300">
                  <c:v>40335</c:v>
                </c:pt>
                <c:pt idx="301">
                  <c:v>40336</c:v>
                </c:pt>
                <c:pt idx="302">
                  <c:v>40337</c:v>
                </c:pt>
                <c:pt idx="303">
                  <c:v>40338</c:v>
                </c:pt>
                <c:pt idx="304">
                  <c:v>40339</c:v>
                </c:pt>
                <c:pt idx="305">
                  <c:v>40340</c:v>
                </c:pt>
                <c:pt idx="306">
                  <c:v>40341</c:v>
                </c:pt>
                <c:pt idx="307">
                  <c:v>40342</c:v>
                </c:pt>
                <c:pt idx="308">
                  <c:v>40343</c:v>
                </c:pt>
                <c:pt idx="309">
                  <c:v>40344</c:v>
                </c:pt>
                <c:pt idx="310">
                  <c:v>40345</c:v>
                </c:pt>
                <c:pt idx="311">
                  <c:v>40346</c:v>
                </c:pt>
                <c:pt idx="312">
                  <c:v>40347</c:v>
                </c:pt>
                <c:pt idx="313">
                  <c:v>40348</c:v>
                </c:pt>
                <c:pt idx="314">
                  <c:v>40349</c:v>
                </c:pt>
                <c:pt idx="315">
                  <c:v>40350</c:v>
                </c:pt>
                <c:pt idx="316">
                  <c:v>40351</c:v>
                </c:pt>
                <c:pt idx="317">
                  <c:v>40352</c:v>
                </c:pt>
                <c:pt idx="318">
                  <c:v>40353</c:v>
                </c:pt>
                <c:pt idx="319">
                  <c:v>40354</c:v>
                </c:pt>
                <c:pt idx="320">
                  <c:v>40355</c:v>
                </c:pt>
                <c:pt idx="321">
                  <c:v>40356</c:v>
                </c:pt>
                <c:pt idx="322">
                  <c:v>40357</c:v>
                </c:pt>
                <c:pt idx="323">
                  <c:v>40358</c:v>
                </c:pt>
                <c:pt idx="324">
                  <c:v>40359</c:v>
                </c:pt>
                <c:pt idx="325">
                  <c:v>40360</c:v>
                </c:pt>
                <c:pt idx="326">
                  <c:v>40361</c:v>
                </c:pt>
                <c:pt idx="327">
                  <c:v>40362</c:v>
                </c:pt>
                <c:pt idx="328">
                  <c:v>40363</c:v>
                </c:pt>
                <c:pt idx="329">
                  <c:v>40364</c:v>
                </c:pt>
                <c:pt idx="330">
                  <c:v>40365</c:v>
                </c:pt>
                <c:pt idx="331">
                  <c:v>40366</c:v>
                </c:pt>
                <c:pt idx="332">
                  <c:v>40367</c:v>
                </c:pt>
                <c:pt idx="333">
                  <c:v>40368</c:v>
                </c:pt>
                <c:pt idx="334">
                  <c:v>40369</c:v>
                </c:pt>
                <c:pt idx="335">
                  <c:v>40370</c:v>
                </c:pt>
                <c:pt idx="336">
                  <c:v>40371</c:v>
                </c:pt>
                <c:pt idx="337">
                  <c:v>40372</c:v>
                </c:pt>
                <c:pt idx="338">
                  <c:v>40373</c:v>
                </c:pt>
                <c:pt idx="339">
                  <c:v>40374</c:v>
                </c:pt>
                <c:pt idx="340">
                  <c:v>40375</c:v>
                </c:pt>
                <c:pt idx="341">
                  <c:v>40376</c:v>
                </c:pt>
                <c:pt idx="342">
                  <c:v>40377</c:v>
                </c:pt>
              </c:numCache>
            </c:numRef>
          </c:cat>
          <c:val>
            <c:numRef>
              <c:f>Sheet1!$C$2:$C$344</c:f>
              <c:numCache>
                <c:formatCode>0.00_);[Red]\(0.00\)</c:formatCode>
                <c:ptCount val="343"/>
                <c:pt idx="0">
                  <c:v>693.5</c:v>
                </c:pt>
                <c:pt idx="1">
                  <c:v>684</c:v>
                </c:pt>
                <c:pt idx="2">
                  <c:v>684</c:v>
                </c:pt>
                <c:pt idx="3">
                  <c:v>672</c:v>
                </c:pt>
                <c:pt idx="4">
                  <c:v>671.75</c:v>
                </c:pt>
                <c:pt idx="5">
                  <c:v>665.5</c:v>
                </c:pt>
                <c:pt idx="6">
                  <c:v>663.75</c:v>
                </c:pt>
                <c:pt idx="7">
                  <c:v>654</c:v>
                </c:pt>
                <c:pt idx="8">
                  <c:v>657</c:v>
                </c:pt>
                <c:pt idx="9">
                  <c:v>651.75</c:v>
                </c:pt>
                <c:pt idx="10">
                  <c:v>646.75</c:v>
                </c:pt>
                <c:pt idx="11">
                  <c:v>644.5</c:v>
                </c:pt>
                <c:pt idx="12">
                  <c:v>641.5</c:v>
                </c:pt>
                <c:pt idx="13">
                  <c:v>618</c:v>
                </c:pt>
                <c:pt idx="14">
                  <c:v>619.5</c:v>
                </c:pt>
                <c:pt idx="15">
                  <c:v>618</c:v>
                </c:pt>
                <c:pt idx="16">
                  <c:v>605</c:v>
                </c:pt>
                <c:pt idx="17">
                  <c:v>596</c:v>
                </c:pt>
                <c:pt idx="18">
                  <c:v>600</c:v>
                </c:pt>
                <c:pt idx="19">
                  <c:v>605.25</c:v>
                </c:pt>
                <c:pt idx="20">
                  <c:v>600</c:v>
                </c:pt>
                <c:pt idx="21">
                  <c:v>604</c:v>
                </c:pt>
                <c:pt idx="22">
                  <c:v>609.5</c:v>
                </c:pt>
                <c:pt idx="23">
                  <c:v>614</c:v>
                </c:pt>
                <c:pt idx="24">
                  <c:v>614.5</c:v>
                </c:pt>
                <c:pt idx="25">
                  <c:v>620.75</c:v>
                </c:pt>
                <c:pt idx="26">
                  <c:v>620</c:v>
                </c:pt>
                <c:pt idx="27">
                  <c:v>616</c:v>
                </c:pt>
                <c:pt idx="28">
                  <c:v>602</c:v>
                </c:pt>
                <c:pt idx="29">
                  <c:v>603</c:v>
                </c:pt>
                <c:pt idx="30">
                  <c:v>602.75</c:v>
                </c:pt>
                <c:pt idx="31">
                  <c:v>601.5</c:v>
                </c:pt>
                <c:pt idx="32">
                  <c:v>603</c:v>
                </c:pt>
                <c:pt idx="33">
                  <c:v>597</c:v>
                </c:pt>
                <c:pt idx="34">
                  <c:v>602.75</c:v>
                </c:pt>
                <c:pt idx="35">
                  <c:v>604</c:v>
                </c:pt>
                <c:pt idx="36">
                  <c:v>624</c:v>
                </c:pt>
                <c:pt idx="37">
                  <c:v>624.25</c:v>
                </c:pt>
                <c:pt idx="38">
                  <c:v>611</c:v>
                </c:pt>
                <c:pt idx="39">
                  <c:v>589</c:v>
                </c:pt>
                <c:pt idx="40">
                  <c:v>580</c:v>
                </c:pt>
                <c:pt idx="41">
                  <c:v>579</c:v>
                </c:pt>
                <c:pt idx="42">
                  <c:v>571.5</c:v>
                </c:pt>
                <c:pt idx="43" formatCode="General">
                  <c:v>565</c:v>
                </c:pt>
              </c:numCache>
            </c:numRef>
          </c:val>
        </c:ser>
        <c:ser>
          <c:idx val="2"/>
          <c:order val="2"/>
          <c:tx>
            <c:strRef>
              <c:f>Sheet1!$D$1</c:f>
              <c:strCache>
                <c:ptCount val="1"/>
                <c:pt idx="0">
                  <c:v>Close</c:v>
                </c:pt>
              </c:strCache>
            </c:strRef>
          </c:tx>
          <c:spPr>
            <a:ln w="28575">
              <a:noFill/>
            </a:ln>
          </c:spPr>
          <c:marker>
            <c:symbol val="dot"/>
            <c:size val="3"/>
            <c:spPr>
              <a:solidFill>
                <a:schemeClr val="tx1"/>
              </a:solidFill>
              <a:ln>
                <a:solidFill>
                  <a:schemeClr val="tx1"/>
                </a:solidFill>
              </a:ln>
            </c:spPr>
          </c:marker>
          <c:cat>
            <c:numRef>
              <c:f>Sheet1!$A$2:$A$344</c:f>
              <c:numCache>
                <c:formatCode>m/d/yyyy</c:formatCode>
                <c:ptCount val="343"/>
                <c:pt idx="0">
                  <c:v>39975</c:v>
                </c:pt>
                <c:pt idx="1">
                  <c:v>39976</c:v>
                </c:pt>
                <c:pt idx="2">
                  <c:v>39979</c:v>
                </c:pt>
                <c:pt idx="3">
                  <c:v>39980</c:v>
                </c:pt>
                <c:pt idx="4">
                  <c:v>39981</c:v>
                </c:pt>
                <c:pt idx="5">
                  <c:v>39982</c:v>
                </c:pt>
                <c:pt idx="6">
                  <c:v>39983</c:v>
                </c:pt>
                <c:pt idx="7">
                  <c:v>39986</c:v>
                </c:pt>
                <c:pt idx="8">
                  <c:v>39987</c:v>
                </c:pt>
                <c:pt idx="9">
                  <c:v>39988</c:v>
                </c:pt>
                <c:pt idx="10">
                  <c:v>39989</c:v>
                </c:pt>
                <c:pt idx="11">
                  <c:v>39990</c:v>
                </c:pt>
                <c:pt idx="12">
                  <c:v>39993</c:v>
                </c:pt>
                <c:pt idx="13">
                  <c:v>39994</c:v>
                </c:pt>
                <c:pt idx="14">
                  <c:v>39995</c:v>
                </c:pt>
                <c:pt idx="15">
                  <c:v>39996</c:v>
                </c:pt>
                <c:pt idx="16">
                  <c:v>40000</c:v>
                </c:pt>
                <c:pt idx="17">
                  <c:v>40001</c:v>
                </c:pt>
                <c:pt idx="18">
                  <c:v>40002</c:v>
                </c:pt>
                <c:pt idx="19">
                  <c:v>40003</c:v>
                </c:pt>
                <c:pt idx="20">
                  <c:v>40004</c:v>
                </c:pt>
                <c:pt idx="21">
                  <c:v>40007</c:v>
                </c:pt>
                <c:pt idx="22">
                  <c:v>40008</c:v>
                </c:pt>
                <c:pt idx="23">
                  <c:v>40009</c:v>
                </c:pt>
                <c:pt idx="24">
                  <c:v>40010</c:v>
                </c:pt>
                <c:pt idx="25">
                  <c:v>40011</c:v>
                </c:pt>
                <c:pt idx="26">
                  <c:v>40014</c:v>
                </c:pt>
                <c:pt idx="27">
                  <c:v>40015</c:v>
                </c:pt>
                <c:pt idx="28">
                  <c:v>40016</c:v>
                </c:pt>
                <c:pt idx="29">
                  <c:v>40017</c:v>
                </c:pt>
                <c:pt idx="30">
                  <c:v>40018</c:v>
                </c:pt>
                <c:pt idx="31">
                  <c:v>40021</c:v>
                </c:pt>
                <c:pt idx="32">
                  <c:v>40022</c:v>
                </c:pt>
                <c:pt idx="33">
                  <c:v>40023</c:v>
                </c:pt>
                <c:pt idx="34">
                  <c:v>40024</c:v>
                </c:pt>
                <c:pt idx="35">
                  <c:v>40025</c:v>
                </c:pt>
                <c:pt idx="36">
                  <c:v>40028</c:v>
                </c:pt>
                <c:pt idx="37">
                  <c:v>40029</c:v>
                </c:pt>
                <c:pt idx="38">
                  <c:v>40030</c:v>
                </c:pt>
                <c:pt idx="39">
                  <c:v>40031</c:v>
                </c:pt>
                <c:pt idx="40">
                  <c:v>40032</c:v>
                </c:pt>
                <c:pt idx="41">
                  <c:v>40035</c:v>
                </c:pt>
                <c:pt idx="42">
                  <c:v>40036</c:v>
                </c:pt>
                <c:pt idx="43">
                  <c:v>40037</c:v>
                </c:pt>
                <c:pt idx="44">
                  <c:v>40038</c:v>
                </c:pt>
                <c:pt idx="45">
                  <c:v>40039</c:v>
                </c:pt>
                <c:pt idx="46">
                  <c:v>40042</c:v>
                </c:pt>
                <c:pt idx="47">
                  <c:v>40043</c:v>
                </c:pt>
                <c:pt idx="48">
                  <c:v>40044</c:v>
                </c:pt>
                <c:pt idx="49">
                  <c:v>40045</c:v>
                </c:pt>
                <c:pt idx="50">
                  <c:v>40046</c:v>
                </c:pt>
                <c:pt idx="51">
                  <c:v>40049</c:v>
                </c:pt>
                <c:pt idx="52">
                  <c:v>40050</c:v>
                </c:pt>
                <c:pt idx="53">
                  <c:v>40051</c:v>
                </c:pt>
                <c:pt idx="54">
                  <c:v>40052</c:v>
                </c:pt>
                <c:pt idx="55">
                  <c:v>40053</c:v>
                </c:pt>
                <c:pt idx="56">
                  <c:v>40056</c:v>
                </c:pt>
                <c:pt idx="57">
                  <c:v>40057</c:v>
                </c:pt>
                <c:pt idx="58">
                  <c:v>40058</c:v>
                </c:pt>
                <c:pt idx="59">
                  <c:v>40059</c:v>
                </c:pt>
                <c:pt idx="60">
                  <c:v>40060</c:v>
                </c:pt>
                <c:pt idx="61">
                  <c:v>40064</c:v>
                </c:pt>
                <c:pt idx="62">
                  <c:v>40065</c:v>
                </c:pt>
                <c:pt idx="63">
                  <c:v>40066</c:v>
                </c:pt>
                <c:pt idx="64">
                  <c:v>40067</c:v>
                </c:pt>
                <c:pt idx="65">
                  <c:v>40070</c:v>
                </c:pt>
                <c:pt idx="66">
                  <c:v>40071</c:v>
                </c:pt>
                <c:pt idx="67">
                  <c:v>40072</c:v>
                </c:pt>
                <c:pt idx="68">
                  <c:v>40073</c:v>
                </c:pt>
                <c:pt idx="69">
                  <c:v>40074</c:v>
                </c:pt>
                <c:pt idx="70">
                  <c:v>40077</c:v>
                </c:pt>
                <c:pt idx="71">
                  <c:v>40078</c:v>
                </c:pt>
                <c:pt idx="72">
                  <c:v>40079</c:v>
                </c:pt>
                <c:pt idx="73">
                  <c:v>40080</c:v>
                </c:pt>
                <c:pt idx="74">
                  <c:v>40081</c:v>
                </c:pt>
                <c:pt idx="75">
                  <c:v>40084</c:v>
                </c:pt>
                <c:pt idx="76">
                  <c:v>40085</c:v>
                </c:pt>
                <c:pt idx="77">
                  <c:v>40086</c:v>
                </c:pt>
                <c:pt idx="78">
                  <c:v>40087</c:v>
                </c:pt>
                <c:pt idx="79">
                  <c:v>40088</c:v>
                </c:pt>
                <c:pt idx="80">
                  <c:v>40091</c:v>
                </c:pt>
                <c:pt idx="81">
                  <c:v>40092</c:v>
                </c:pt>
                <c:pt idx="82">
                  <c:v>40093</c:v>
                </c:pt>
                <c:pt idx="83">
                  <c:v>40094</c:v>
                </c:pt>
                <c:pt idx="84">
                  <c:v>40095</c:v>
                </c:pt>
                <c:pt idx="85">
                  <c:v>40098</c:v>
                </c:pt>
                <c:pt idx="86">
                  <c:v>40099</c:v>
                </c:pt>
                <c:pt idx="87">
                  <c:v>40100</c:v>
                </c:pt>
                <c:pt idx="88">
                  <c:v>40101</c:v>
                </c:pt>
                <c:pt idx="89">
                  <c:v>40102</c:v>
                </c:pt>
                <c:pt idx="90">
                  <c:v>40105</c:v>
                </c:pt>
                <c:pt idx="91">
                  <c:v>40106</c:v>
                </c:pt>
                <c:pt idx="92">
                  <c:v>40107</c:v>
                </c:pt>
                <c:pt idx="93">
                  <c:v>40108</c:v>
                </c:pt>
                <c:pt idx="94">
                  <c:v>40109</c:v>
                </c:pt>
                <c:pt idx="95">
                  <c:v>40112</c:v>
                </c:pt>
                <c:pt idx="96">
                  <c:v>40113</c:v>
                </c:pt>
                <c:pt idx="97">
                  <c:v>40114</c:v>
                </c:pt>
                <c:pt idx="98">
                  <c:v>40115</c:v>
                </c:pt>
                <c:pt idx="99">
                  <c:v>40116</c:v>
                </c:pt>
                <c:pt idx="100">
                  <c:v>40119</c:v>
                </c:pt>
                <c:pt idx="101">
                  <c:v>40120</c:v>
                </c:pt>
                <c:pt idx="102">
                  <c:v>40121</c:v>
                </c:pt>
                <c:pt idx="103">
                  <c:v>40122</c:v>
                </c:pt>
                <c:pt idx="104">
                  <c:v>40123</c:v>
                </c:pt>
                <c:pt idx="105">
                  <c:v>40126</c:v>
                </c:pt>
                <c:pt idx="106">
                  <c:v>40127</c:v>
                </c:pt>
                <c:pt idx="107">
                  <c:v>40128</c:v>
                </c:pt>
                <c:pt idx="108">
                  <c:v>40129</c:v>
                </c:pt>
                <c:pt idx="109">
                  <c:v>40130</c:v>
                </c:pt>
                <c:pt idx="110">
                  <c:v>40133</c:v>
                </c:pt>
                <c:pt idx="111">
                  <c:v>40134</c:v>
                </c:pt>
                <c:pt idx="112">
                  <c:v>40135</c:v>
                </c:pt>
                <c:pt idx="113">
                  <c:v>40136</c:v>
                </c:pt>
                <c:pt idx="114">
                  <c:v>40137</c:v>
                </c:pt>
                <c:pt idx="115">
                  <c:v>40140</c:v>
                </c:pt>
                <c:pt idx="116">
                  <c:v>40141</c:v>
                </c:pt>
                <c:pt idx="117">
                  <c:v>40142</c:v>
                </c:pt>
                <c:pt idx="118">
                  <c:v>40143</c:v>
                </c:pt>
                <c:pt idx="119">
                  <c:v>40144</c:v>
                </c:pt>
                <c:pt idx="120">
                  <c:v>40147</c:v>
                </c:pt>
                <c:pt idx="121">
                  <c:v>40148</c:v>
                </c:pt>
                <c:pt idx="122">
                  <c:v>40149</c:v>
                </c:pt>
                <c:pt idx="123">
                  <c:v>40150</c:v>
                </c:pt>
                <c:pt idx="124">
                  <c:v>40151</c:v>
                </c:pt>
                <c:pt idx="125">
                  <c:v>40154</c:v>
                </c:pt>
                <c:pt idx="126">
                  <c:v>40155</c:v>
                </c:pt>
                <c:pt idx="127">
                  <c:v>40156</c:v>
                </c:pt>
                <c:pt idx="128">
                  <c:v>40157</c:v>
                </c:pt>
                <c:pt idx="129">
                  <c:v>40158</c:v>
                </c:pt>
                <c:pt idx="130">
                  <c:v>40161</c:v>
                </c:pt>
                <c:pt idx="131">
                  <c:v>40162</c:v>
                </c:pt>
                <c:pt idx="132">
                  <c:v>40163</c:v>
                </c:pt>
                <c:pt idx="133">
                  <c:v>40164</c:v>
                </c:pt>
                <c:pt idx="134">
                  <c:v>40165</c:v>
                </c:pt>
                <c:pt idx="135">
                  <c:v>40168</c:v>
                </c:pt>
                <c:pt idx="136">
                  <c:v>40169</c:v>
                </c:pt>
                <c:pt idx="137">
                  <c:v>40170</c:v>
                </c:pt>
                <c:pt idx="138">
                  <c:v>40171</c:v>
                </c:pt>
                <c:pt idx="139">
                  <c:v>40172</c:v>
                </c:pt>
                <c:pt idx="140">
                  <c:v>40175</c:v>
                </c:pt>
                <c:pt idx="141">
                  <c:v>40176</c:v>
                </c:pt>
                <c:pt idx="142">
                  <c:v>40177</c:v>
                </c:pt>
                <c:pt idx="143">
                  <c:v>40178</c:v>
                </c:pt>
                <c:pt idx="144">
                  <c:v>40179</c:v>
                </c:pt>
                <c:pt idx="145">
                  <c:v>40180</c:v>
                </c:pt>
                <c:pt idx="146">
                  <c:v>40181</c:v>
                </c:pt>
                <c:pt idx="147">
                  <c:v>40182</c:v>
                </c:pt>
                <c:pt idx="148">
                  <c:v>40183</c:v>
                </c:pt>
                <c:pt idx="149">
                  <c:v>40184</c:v>
                </c:pt>
                <c:pt idx="150">
                  <c:v>40185</c:v>
                </c:pt>
                <c:pt idx="151">
                  <c:v>40186</c:v>
                </c:pt>
                <c:pt idx="152">
                  <c:v>40187</c:v>
                </c:pt>
                <c:pt idx="153">
                  <c:v>40188</c:v>
                </c:pt>
                <c:pt idx="154">
                  <c:v>40189</c:v>
                </c:pt>
                <c:pt idx="155">
                  <c:v>40190</c:v>
                </c:pt>
                <c:pt idx="156">
                  <c:v>40191</c:v>
                </c:pt>
                <c:pt idx="157">
                  <c:v>40192</c:v>
                </c:pt>
                <c:pt idx="158">
                  <c:v>40193</c:v>
                </c:pt>
                <c:pt idx="159">
                  <c:v>40194</c:v>
                </c:pt>
                <c:pt idx="160">
                  <c:v>40195</c:v>
                </c:pt>
                <c:pt idx="161">
                  <c:v>40196</c:v>
                </c:pt>
                <c:pt idx="162">
                  <c:v>40197</c:v>
                </c:pt>
                <c:pt idx="163">
                  <c:v>40198</c:v>
                </c:pt>
                <c:pt idx="164">
                  <c:v>40199</c:v>
                </c:pt>
                <c:pt idx="165">
                  <c:v>40200</c:v>
                </c:pt>
                <c:pt idx="166">
                  <c:v>40201</c:v>
                </c:pt>
                <c:pt idx="167">
                  <c:v>40202</c:v>
                </c:pt>
                <c:pt idx="168">
                  <c:v>40203</c:v>
                </c:pt>
                <c:pt idx="169">
                  <c:v>40204</c:v>
                </c:pt>
                <c:pt idx="170">
                  <c:v>40205</c:v>
                </c:pt>
                <c:pt idx="171">
                  <c:v>40206</c:v>
                </c:pt>
                <c:pt idx="172">
                  <c:v>40207</c:v>
                </c:pt>
                <c:pt idx="173">
                  <c:v>40208</c:v>
                </c:pt>
                <c:pt idx="174">
                  <c:v>40209</c:v>
                </c:pt>
                <c:pt idx="175">
                  <c:v>40210</c:v>
                </c:pt>
                <c:pt idx="176">
                  <c:v>40211</c:v>
                </c:pt>
                <c:pt idx="177">
                  <c:v>40212</c:v>
                </c:pt>
                <c:pt idx="178">
                  <c:v>40213</c:v>
                </c:pt>
                <c:pt idx="179">
                  <c:v>40214</c:v>
                </c:pt>
                <c:pt idx="180">
                  <c:v>40215</c:v>
                </c:pt>
                <c:pt idx="181">
                  <c:v>40216</c:v>
                </c:pt>
                <c:pt idx="182">
                  <c:v>40217</c:v>
                </c:pt>
                <c:pt idx="183">
                  <c:v>40218</c:v>
                </c:pt>
                <c:pt idx="184">
                  <c:v>40219</c:v>
                </c:pt>
                <c:pt idx="185">
                  <c:v>40220</c:v>
                </c:pt>
                <c:pt idx="186">
                  <c:v>40221</c:v>
                </c:pt>
                <c:pt idx="187">
                  <c:v>40222</c:v>
                </c:pt>
                <c:pt idx="188">
                  <c:v>40223</c:v>
                </c:pt>
                <c:pt idx="189">
                  <c:v>40224</c:v>
                </c:pt>
                <c:pt idx="190">
                  <c:v>40225</c:v>
                </c:pt>
                <c:pt idx="191">
                  <c:v>40226</c:v>
                </c:pt>
                <c:pt idx="192">
                  <c:v>40227</c:v>
                </c:pt>
                <c:pt idx="193">
                  <c:v>40228</c:v>
                </c:pt>
                <c:pt idx="194">
                  <c:v>40229</c:v>
                </c:pt>
                <c:pt idx="195">
                  <c:v>40230</c:v>
                </c:pt>
                <c:pt idx="196">
                  <c:v>40231</c:v>
                </c:pt>
                <c:pt idx="197">
                  <c:v>40232</c:v>
                </c:pt>
                <c:pt idx="198">
                  <c:v>40233</c:v>
                </c:pt>
                <c:pt idx="199">
                  <c:v>40234</c:v>
                </c:pt>
                <c:pt idx="200">
                  <c:v>40235</c:v>
                </c:pt>
                <c:pt idx="201">
                  <c:v>40236</c:v>
                </c:pt>
                <c:pt idx="202">
                  <c:v>40237</c:v>
                </c:pt>
                <c:pt idx="203">
                  <c:v>40238</c:v>
                </c:pt>
                <c:pt idx="204">
                  <c:v>40239</c:v>
                </c:pt>
                <c:pt idx="205">
                  <c:v>40240</c:v>
                </c:pt>
                <c:pt idx="206">
                  <c:v>40241</c:v>
                </c:pt>
                <c:pt idx="207">
                  <c:v>40242</c:v>
                </c:pt>
                <c:pt idx="208">
                  <c:v>40243</c:v>
                </c:pt>
                <c:pt idx="209">
                  <c:v>40244</c:v>
                </c:pt>
                <c:pt idx="210">
                  <c:v>40245</c:v>
                </c:pt>
                <c:pt idx="211">
                  <c:v>40246</c:v>
                </c:pt>
                <c:pt idx="212">
                  <c:v>40247</c:v>
                </c:pt>
                <c:pt idx="213">
                  <c:v>40248</c:v>
                </c:pt>
                <c:pt idx="214">
                  <c:v>40249</c:v>
                </c:pt>
                <c:pt idx="215">
                  <c:v>40250</c:v>
                </c:pt>
                <c:pt idx="216">
                  <c:v>40251</c:v>
                </c:pt>
                <c:pt idx="217">
                  <c:v>40252</c:v>
                </c:pt>
                <c:pt idx="218">
                  <c:v>40253</c:v>
                </c:pt>
                <c:pt idx="219">
                  <c:v>40254</c:v>
                </c:pt>
                <c:pt idx="220">
                  <c:v>40255</c:v>
                </c:pt>
                <c:pt idx="221">
                  <c:v>40256</c:v>
                </c:pt>
                <c:pt idx="222">
                  <c:v>40257</c:v>
                </c:pt>
                <c:pt idx="223">
                  <c:v>40258</c:v>
                </c:pt>
                <c:pt idx="224">
                  <c:v>40259</c:v>
                </c:pt>
                <c:pt idx="225">
                  <c:v>40260</c:v>
                </c:pt>
                <c:pt idx="226">
                  <c:v>40261</c:v>
                </c:pt>
                <c:pt idx="227">
                  <c:v>40262</c:v>
                </c:pt>
                <c:pt idx="228">
                  <c:v>40263</c:v>
                </c:pt>
                <c:pt idx="229">
                  <c:v>40264</c:v>
                </c:pt>
                <c:pt idx="230">
                  <c:v>40265</c:v>
                </c:pt>
                <c:pt idx="231">
                  <c:v>40266</c:v>
                </c:pt>
                <c:pt idx="232">
                  <c:v>40267</c:v>
                </c:pt>
                <c:pt idx="233">
                  <c:v>40268</c:v>
                </c:pt>
                <c:pt idx="234">
                  <c:v>40269</c:v>
                </c:pt>
                <c:pt idx="235">
                  <c:v>40270</c:v>
                </c:pt>
                <c:pt idx="236">
                  <c:v>40271</c:v>
                </c:pt>
                <c:pt idx="237">
                  <c:v>40272</c:v>
                </c:pt>
                <c:pt idx="238">
                  <c:v>40273</c:v>
                </c:pt>
                <c:pt idx="239">
                  <c:v>40274</c:v>
                </c:pt>
                <c:pt idx="240">
                  <c:v>40275</c:v>
                </c:pt>
                <c:pt idx="241">
                  <c:v>40276</c:v>
                </c:pt>
                <c:pt idx="242">
                  <c:v>40277</c:v>
                </c:pt>
                <c:pt idx="243">
                  <c:v>40278</c:v>
                </c:pt>
                <c:pt idx="244">
                  <c:v>40279</c:v>
                </c:pt>
                <c:pt idx="245">
                  <c:v>40280</c:v>
                </c:pt>
                <c:pt idx="246">
                  <c:v>40281</c:v>
                </c:pt>
                <c:pt idx="247">
                  <c:v>40282</c:v>
                </c:pt>
                <c:pt idx="248">
                  <c:v>40283</c:v>
                </c:pt>
                <c:pt idx="249">
                  <c:v>40284</c:v>
                </c:pt>
                <c:pt idx="250">
                  <c:v>40285</c:v>
                </c:pt>
                <c:pt idx="251">
                  <c:v>40286</c:v>
                </c:pt>
                <c:pt idx="252">
                  <c:v>40287</c:v>
                </c:pt>
                <c:pt idx="253">
                  <c:v>40288</c:v>
                </c:pt>
                <c:pt idx="254">
                  <c:v>40289</c:v>
                </c:pt>
                <c:pt idx="255">
                  <c:v>40290</c:v>
                </c:pt>
                <c:pt idx="256">
                  <c:v>40291</c:v>
                </c:pt>
                <c:pt idx="257">
                  <c:v>40292</c:v>
                </c:pt>
                <c:pt idx="258">
                  <c:v>40293</c:v>
                </c:pt>
                <c:pt idx="259">
                  <c:v>40294</c:v>
                </c:pt>
                <c:pt idx="260">
                  <c:v>40295</c:v>
                </c:pt>
                <c:pt idx="261">
                  <c:v>40296</c:v>
                </c:pt>
                <c:pt idx="262">
                  <c:v>40297</c:v>
                </c:pt>
                <c:pt idx="263">
                  <c:v>40298</c:v>
                </c:pt>
                <c:pt idx="264">
                  <c:v>40299</c:v>
                </c:pt>
                <c:pt idx="265">
                  <c:v>40300</c:v>
                </c:pt>
                <c:pt idx="266">
                  <c:v>40301</c:v>
                </c:pt>
                <c:pt idx="267">
                  <c:v>40302</c:v>
                </c:pt>
                <c:pt idx="268">
                  <c:v>40303</c:v>
                </c:pt>
                <c:pt idx="269">
                  <c:v>40304</c:v>
                </c:pt>
                <c:pt idx="270">
                  <c:v>40305</c:v>
                </c:pt>
                <c:pt idx="271">
                  <c:v>40306</c:v>
                </c:pt>
                <c:pt idx="272">
                  <c:v>40307</c:v>
                </c:pt>
                <c:pt idx="273">
                  <c:v>40308</c:v>
                </c:pt>
                <c:pt idx="274">
                  <c:v>40309</c:v>
                </c:pt>
                <c:pt idx="275">
                  <c:v>40310</c:v>
                </c:pt>
                <c:pt idx="276">
                  <c:v>40311</c:v>
                </c:pt>
                <c:pt idx="277">
                  <c:v>40312</c:v>
                </c:pt>
                <c:pt idx="278">
                  <c:v>40313</c:v>
                </c:pt>
                <c:pt idx="279">
                  <c:v>40314</c:v>
                </c:pt>
                <c:pt idx="280">
                  <c:v>40315</c:v>
                </c:pt>
                <c:pt idx="281">
                  <c:v>40316</c:v>
                </c:pt>
                <c:pt idx="282">
                  <c:v>40317</c:v>
                </c:pt>
                <c:pt idx="283">
                  <c:v>40318</c:v>
                </c:pt>
                <c:pt idx="284">
                  <c:v>40319</c:v>
                </c:pt>
                <c:pt idx="285">
                  <c:v>40320</c:v>
                </c:pt>
                <c:pt idx="286">
                  <c:v>40321</c:v>
                </c:pt>
                <c:pt idx="287">
                  <c:v>40322</c:v>
                </c:pt>
                <c:pt idx="288">
                  <c:v>40323</c:v>
                </c:pt>
                <c:pt idx="289">
                  <c:v>40324</c:v>
                </c:pt>
                <c:pt idx="290">
                  <c:v>40325</c:v>
                </c:pt>
                <c:pt idx="291">
                  <c:v>40326</c:v>
                </c:pt>
                <c:pt idx="292">
                  <c:v>40327</c:v>
                </c:pt>
                <c:pt idx="293">
                  <c:v>40328</c:v>
                </c:pt>
                <c:pt idx="294">
                  <c:v>40329</c:v>
                </c:pt>
                <c:pt idx="295">
                  <c:v>40330</c:v>
                </c:pt>
                <c:pt idx="296">
                  <c:v>40331</c:v>
                </c:pt>
                <c:pt idx="297">
                  <c:v>40332</c:v>
                </c:pt>
                <c:pt idx="298">
                  <c:v>40333</c:v>
                </c:pt>
                <c:pt idx="299">
                  <c:v>40334</c:v>
                </c:pt>
                <c:pt idx="300">
                  <c:v>40335</c:v>
                </c:pt>
                <c:pt idx="301">
                  <c:v>40336</c:v>
                </c:pt>
                <c:pt idx="302">
                  <c:v>40337</c:v>
                </c:pt>
                <c:pt idx="303">
                  <c:v>40338</c:v>
                </c:pt>
                <c:pt idx="304">
                  <c:v>40339</c:v>
                </c:pt>
                <c:pt idx="305">
                  <c:v>40340</c:v>
                </c:pt>
                <c:pt idx="306">
                  <c:v>40341</c:v>
                </c:pt>
                <c:pt idx="307">
                  <c:v>40342</c:v>
                </c:pt>
                <c:pt idx="308">
                  <c:v>40343</c:v>
                </c:pt>
                <c:pt idx="309">
                  <c:v>40344</c:v>
                </c:pt>
                <c:pt idx="310">
                  <c:v>40345</c:v>
                </c:pt>
                <c:pt idx="311">
                  <c:v>40346</c:v>
                </c:pt>
                <c:pt idx="312">
                  <c:v>40347</c:v>
                </c:pt>
                <c:pt idx="313">
                  <c:v>40348</c:v>
                </c:pt>
                <c:pt idx="314">
                  <c:v>40349</c:v>
                </c:pt>
                <c:pt idx="315">
                  <c:v>40350</c:v>
                </c:pt>
                <c:pt idx="316">
                  <c:v>40351</c:v>
                </c:pt>
                <c:pt idx="317">
                  <c:v>40352</c:v>
                </c:pt>
                <c:pt idx="318">
                  <c:v>40353</c:v>
                </c:pt>
                <c:pt idx="319">
                  <c:v>40354</c:v>
                </c:pt>
                <c:pt idx="320">
                  <c:v>40355</c:v>
                </c:pt>
                <c:pt idx="321">
                  <c:v>40356</c:v>
                </c:pt>
                <c:pt idx="322">
                  <c:v>40357</c:v>
                </c:pt>
                <c:pt idx="323">
                  <c:v>40358</c:v>
                </c:pt>
                <c:pt idx="324">
                  <c:v>40359</c:v>
                </c:pt>
                <c:pt idx="325">
                  <c:v>40360</c:v>
                </c:pt>
                <c:pt idx="326">
                  <c:v>40361</c:v>
                </c:pt>
                <c:pt idx="327">
                  <c:v>40362</c:v>
                </c:pt>
                <c:pt idx="328">
                  <c:v>40363</c:v>
                </c:pt>
                <c:pt idx="329">
                  <c:v>40364</c:v>
                </c:pt>
                <c:pt idx="330">
                  <c:v>40365</c:v>
                </c:pt>
                <c:pt idx="331">
                  <c:v>40366</c:v>
                </c:pt>
                <c:pt idx="332">
                  <c:v>40367</c:v>
                </c:pt>
                <c:pt idx="333">
                  <c:v>40368</c:v>
                </c:pt>
                <c:pt idx="334">
                  <c:v>40369</c:v>
                </c:pt>
                <c:pt idx="335">
                  <c:v>40370</c:v>
                </c:pt>
                <c:pt idx="336">
                  <c:v>40371</c:v>
                </c:pt>
                <c:pt idx="337">
                  <c:v>40372</c:v>
                </c:pt>
                <c:pt idx="338">
                  <c:v>40373</c:v>
                </c:pt>
                <c:pt idx="339">
                  <c:v>40374</c:v>
                </c:pt>
                <c:pt idx="340">
                  <c:v>40375</c:v>
                </c:pt>
                <c:pt idx="341">
                  <c:v>40376</c:v>
                </c:pt>
                <c:pt idx="342">
                  <c:v>40377</c:v>
                </c:pt>
              </c:numCache>
            </c:numRef>
          </c:cat>
          <c:val>
            <c:numRef>
              <c:f>Sheet1!$D$2:$D$344</c:f>
              <c:numCache>
                <c:formatCode>0.00_);[Red]\(0.00\)</c:formatCode>
                <c:ptCount val="343"/>
                <c:pt idx="0">
                  <c:v>693.5</c:v>
                </c:pt>
                <c:pt idx="1">
                  <c:v>686</c:v>
                </c:pt>
                <c:pt idx="2">
                  <c:v>679.25</c:v>
                </c:pt>
                <c:pt idx="3">
                  <c:v>671.5</c:v>
                </c:pt>
                <c:pt idx="4">
                  <c:v>671.75</c:v>
                </c:pt>
                <c:pt idx="5">
                  <c:v>666.75</c:v>
                </c:pt>
                <c:pt idx="6">
                  <c:v>663.75</c:v>
                </c:pt>
                <c:pt idx="7">
                  <c:v>654</c:v>
                </c:pt>
                <c:pt idx="8">
                  <c:v>657.25</c:v>
                </c:pt>
                <c:pt idx="9">
                  <c:v>651.75</c:v>
                </c:pt>
                <c:pt idx="10">
                  <c:v>646.75</c:v>
                </c:pt>
                <c:pt idx="11">
                  <c:v>644.5</c:v>
                </c:pt>
                <c:pt idx="12">
                  <c:v>641.5</c:v>
                </c:pt>
                <c:pt idx="13">
                  <c:v>629</c:v>
                </c:pt>
                <c:pt idx="14">
                  <c:v>624</c:v>
                </c:pt>
                <c:pt idx="15">
                  <c:v>615.75</c:v>
                </c:pt>
                <c:pt idx="16">
                  <c:v>602</c:v>
                </c:pt>
                <c:pt idx="17">
                  <c:v>596</c:v>
                </c:pt>
                <c:pt idx="18">
                  <c:v>600</c:v>
                </c:pt>
                <c:pt idx="19">
                  <c:v>605.25</c:v>
                </c:pt>
                <c:pt idx="20">
                  <c:v>600.5</c:v>
                </c:pt>
                <c:pt idx="21">
                  <c:v>622.75</c:v>
                </c:pt>
                <c:pt idx="22">
                  <c:v>610.75</c:v>
                </c:pt>
                <c:pt idx="23">
                  <c:v>613</c:v>
                </c:pt>
                <c:pt idx="24">
                  <c:v>614.5</c:v>
                </c:pt>
                <c:pt idx="25">
                  <c:v>620.75</c:v>
                </c:pt>
                <c:pt idx="26">
                  <c:v>625.5</c:v>
                </c:pt>
                <c:pt idx="27">
                  <c:v>620.5</c:v>
                </c:pt>
                <c:pt idx="28">
                  <c:v>606.25</c:v>
                </c:pt>
                <c:pt idx="29">
                  <c:v>613</c:v>
                </c:pt>
                <c:pt idx="30">
                  <c:v>602.75</c:v>
                </c:pt>
                <c:pt idx="31">
                  <c:v>604.75</c:v>
                </c:pt>
                <c:pt idx="32">
                  <c:v>603</c:v>
                </c:pt>
                <c:pt idx="33">
                  <c:v>599.5</c:v>
                </c:pt>
                <c:pt idx="34">
                  <c:v>602.75</c:v>
                </c:pt>
                <c:pt idx="35">
                  <c:v>612.75</c:v>
                </c:pt>
                <c:pt idx="36">
                  <c:v>633.25</c:v>
                </c:pt>
                <c:pt idx="37">
                  <c:v>627.25</c:v>
                </c:pt>
                <c:pt idx="38">
                  <c:v>614.75</c:v>
                </c:pt>
                <c:pt idx="39">
                  <c:v>589</c:v>
                </c:pt>
                <c:pt idx="40">
                  <c:v>580.25</c:v>
                </c:pt>
                <c:pt idx="41">
                  <c:v>579.5</c:v>
                </c:pt>
                <c:pt idx="42">
                  <c:v>571.5</c:v>
                </c:pt>
                <c:pt idx="43" formatCode="General">
                  <c:v>571.5</c:v>
                </c:pt>
              </c:numCache>
            </c:numRef>
          </c:val>
        </c:ser>
        <c:hiLowLines/>
        <c:axId val="76788096"/>
        <c:axId val="76789632"/>
      </c:stockChart>
      <c:dateAx>
        <c:axId val="76788096"/>
        <c:scaling>
          <c:orientation val="minMax"/>
        </c:scaling>
        <c:axPos val="b"/>
        <c:numFmt formatCode="m/d/yyyy" sourceLinked="1"/>
        <c:tickLblPos val="nextTo"/>
        <c:txPr>
          <a:bodyPr/>
          <a:lstStyle/>
          <a:p>
            <a:pPr>
              <a:defRPr sz="1000"/>
            </a:pPr>
            <a:endParaRPr lang="en-US"/>
          </a:p>
        </c:txPr>
        <c:crossAx val="76789632"/>
        <c:crosses val="autoZero"/>
        <c:auto val="1"/>
        <c:lblOffset val="100"/>
      </c:dateAx>
      <c:valAx>
        <c:axId val="76789632"/>
        <c:scaling>
          <c:orientation val="minMax"/>
          <c:max val="800"/>
          <c:min val="500"/>
        </c:scaling>
        <c:axPos val="l"/>
        <c:majorGridlines/>
        <c:numFmt formatCode="0_);[Red]\(0\)" sourceLinked="0"/>
        <c:tickLblPos val="nextTo"/>
        <c:txPr>
          <a:bodyPr/>
          <a:lstStyle/>
          <a:p>
            <a:pPr>
              <a:defRPr sz="1000"/>
            </a:pPr>
            <a:endParaRPr lang="en-US"/>
          </a:p>
        </c:txPr>
        <c:crossAx val="76788096"/>
        <c:crosses val="autoZero"/>
        <c:crossBetween val="between"/>
      </c:valAx>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Grain Use</c:v>
                </c:pt>
              </c:strCache>
            </c:strRef>
          </c:tx>
          <c:spPr>
            <a:ln>
              <a:solidFill>
                <a:schemeClr val="tx1"/>
              </a:solidFill>
            </a:ln>
          </c:spPr>
          <c:marker>
            <c:spPr>
              <a:solidFill>
                <a:schemeClr val="tx1"/>
              </a:solidFill>
              <a:ln>
                <a:solidFill>
                  <a:schemeClr val="tx1"/>
                </a:solidFill>
              </a:ln>
            </c:spPr>
          </c:marker>
          <c:cat>
            <c:strRef>
              <c:f>Sheet1!$A$2:$A$41</c:f>
              <c:strCache>
                <c:ptCount val="40"/>
                <c:pt idx="0">
                  <c:v>1970/1971</c:v>
                </c:pt>
                <c:pt idx="1">
                  <c:v>1971/1972</c:v>
                </c:pt>
                <c:pt idx="2">
                  <c:v>1972/1973</c:v>
                </c:pt>
                <c:pt idx="3">
                  <c:v>1973/1974</c:v>
                </c:pt>
                <c:pt idx="4">
                  <c:v>1974/1975</c:v>
                </c:pt>
                <c:pt idx="5">
                  <c:v>1975/1976</c:v>
                </c:pt>
                <c:pt idx="6">
                  <c:v>1976/1977</c:v>
                </c:pt>
                <c:pt idx="7">
                  <c:v>1977/1978</c:v>
                </c:pt>
                <c:pt idx="8">
                  <c:v>1978/1979</c:v>
                </c:pt>
                <c:pt idx="9">
                  <c:v>1979/1980</c:v>
                </c:pt>
                <c:pt idx="10">
                  <c:v>1980/1981</c:v>
                </c:pt>
                <c:pt idx="11">
                  <c:v>1981/1982</c:v>
                </c:pt>
                <c:pt idx="12">
                  <c:v>1982/1983</c:v>
                </c:pt>
                <c:pt idx="13">
                  <c:v>1983/1984</c:v>
                </c:pt>
                <c:pt idx="14">
                  <c:v>1984/1985</c:v>
                </c:pt>
                <c:pt idx="15">
                  <c:v>1985/1986</c:v>
                </c:pt>
                <c:pt idx="16">
                  <c:v>1986/1987</c:v>
                </c:pt>
                <c:pt idx="17">
                  <c:v>1987/1988</c:v>
                </c:pt>
                <c:pt idx="18">
                  <c:v>1988/1989</c:v>
                </c:pt>
                <c:pt idx="19">
                  <c:v>1989/1990</c:v>
                </c:pt>
                <c:pt idx="20">
                  <c:v>1990/1991</c:v>
                </c:pt>
                <c:pt idx="21">
                  <c:v>1991/1992</c:v>
                </c:pt>
                <c:pt idx="22">
                  <c:v>1992/1993</c:v>
                </c:pt>
                <c:pt idx="23">
                  <c:v>1993/1994</c:v>
                </c:pt>
                <c:pt idx="24">
                  <c:v>1994/1995</c:v>
                </c:pt>
                <c:pt idx="25">
                  <c:v>1995/1996</c:v>
                </c:pt>
                <c:pt idx="26">
                  <c:v>1996/1997</c:v>
                </c:pt>
                <c:pt idx="27">
                  <c:v>1997/1998</c:v>
                </c:pt>
                <c:pt idx="28">
                  <c:v>1998/1999</c:v>
                </c:pt>
                <c:pt idx="29">
                  <c:v>1999/2000</c:v>
                </c:pt>
                <c:pt idx="30">
                  <c:v>2000/2001</c:v>
                </c:pt>
                <c:pt idx="31">
                  <c:v>2001/2002</c:v>
                </c:pt>
                <c:pt idx="32">
                  <c:v>2002/2003</c:v>
                </c:pt>
                <c:pt idx="33">
                  <c:v>2003/2004</c:v>
                </c:pt>
                <c:pt idx="34">
                  <c:v>2004/2005</c:v>
                </c:pt>
                <c:pt idx="35">
                  <c:v>2005/2006</c:v>
                </c:pt>
                <c:pt idx="36">
                  <c:v>2006/2007</c:v>
                </c:pt>
                <c:pt idx="37">
                  <c:v>2007/2008</c:v>
                </c:pt>
                <c:pt idx="38">
                  <c:v>2008/2009</c:v>
                </c:pt>
                <c:pt idx="39">
                  <c:v>2009/2010</c:v>
                </c:pt>
              </c:strCache>
            </c:strRef>
          </c:cat>
          <c:val>
            <c:numRef>
              <c:f>Sheet1!$B$2:$B$41</c:f>
              <c:numCache>
                <c:formatCode>General</c:formatCode>
                <c:ptCount val="40"/>
                <c:pt idx="0">
                  <c:v>298.49419833599865</c:v>
                </c:pt>
                <c:pt idx="1">
                  <c:v>303.46652767437683</c:v>
                </c:pt>
                <c:pt idx="2">
                  <c:v>303.58569866298899</c:v>
                </c:pt>
                <c:pt idx="3">
                  <c:v>311.99816301955127</c:v>
                </c:pt>
                <c:pt idx="4">
                  <c:v>296.40188305266793</c:v>
                </c:pt>
                <c:pt idx="5">
                  <c:v>296.42408017561786</c:v>
                </c:pt>
                <c:pt idx="6">
                  <c:v>306.04015442163569</c:v>
                </c:pt>
                <c:pt idx="7">
                  <c:v>311.89833818523169</c:v>
                </c:pt>
                <c:pt idx="8">
                  <c:v>320.76015599659974</c:v>
                </c:pt>
                <c:pt idx="9">
                  <c:v>323.53072847259165</c:v>
                </c:pt>
                <c:pt idx="10">
                  <c:v>323.37964567292408</c:v>
                </c:pt>
                <c:pt idx="11">
                  <c:v>321.88429597744965</c:v>
                </c:pt>
                <c:pt idx="12">
                  <c:v>319.95515974774327</c:v>
                </c:pt>
                <c:pt idx="13">
                  <c:v>319.96221052212422</c:v>
                </c:pt>
                <c:pt idx="14">
                  <c:v>324.65794843758749</c:v>
                </c:pt>
                <c:pt idx="15">
                  <c:v>319.97159663577804</c:v>
                </c:pt>
                <c:pt idx="16">
                  <c:v>324.42755863238614</c:v>
                </c:pt>
                <c:pt idx="17">
                  <c:v>326.53964668831537</c:v>
                </c:pt>
                <c:pt idx="18">
                  <c:v>317.19535424203946</c:v>
                </c:pt>
                <c:pt idx="19">
                  <c:v>322.76284322368241</c:v>
                </c:pt>
                <c:pt idx="20">
                  <c:v>323.05433547898389</c:v>
                </c:pt>
                <c:pt idx="21">
                  <c:v>319.29593738352565</c:v>
                </c:pt>
                <c:pt idx="22">
                  <c:v>318.72783997063669</c:v>
                </c:pt>
                <c:pt idx="23">
                  <c:v>314.54683544303799</c:v>
                </c:pt>
                <c:pt idx="24">
                  <c:v>314.01639928698614</c:v>
                </c:pt>
                <c:pt idx="25">
                  <c:v>305.61746617466292</c:v>
                </c:pt>
                <c:pt idx="26">
                  <c:v>313.42696239819674</c:v>
                </c:pt>
                <c:pt idx="27">
                  <c:v>311.17655101692014</c:v>
                </c:pt>
                <c:pt idx="28">
                  <c:v>309.47234401349073</c:v>
                </c:pt>
                <c:pt idx="29">
                  <c:v>309.06896551724134</c:v>
                </c:pt>
                <c:pt idx="30">
                  <c:v>305.71205393849669</c:v>
                </c:pt>
                <c:pt idx="31">
                  <c:v>309.36554075998703</c:v>
                </c:pt>
                <c:pt idx="32">
                  <c:v>306.64372794353545</c:v>
                </c:pt>
                <c:pt idx="33">
                  <c:v>306.78256735340733</c:v>
                </c:pt>
                <c:pt idx="34">
                  <c:v>311.80507280413337</c:v>
                </c:pt>
                <c:pt idx="35">
                  <c:v>312.72438873413807</c:v>
                </c:pt>
                <c:pt idx="36">
                  <c:v>313.10951361272572</c:v>
                </c:pt>
                <c:pt idx="37">
                  <c:v>317.90942083774473</c:v>
                </c:pt>
                <c:pt idx="38">
                  <c:v>319.5994917027956</c:v>
                </c:pt>
                <c:pt idx="39">
                  <c:v>320.15875831485693</c:v>
                </c:pt>
              </c:numCache>
            </c:numRef>
          </c:val>
        </c:ser>
        <c:marker val="1"/>
        <c:axId val="48817664"/>
        <c:axId val="48819584"/>
      </c:lineChart>
      <c:catAx>
        <c:axId val="48817664"/>
        <c:scaling>
          <c:orientation val="minMax"/>
        </c:scaling>
        <c:axPos val="b"/>
        <c:tickLblPos val="nextTo"/>
        <c:txPr>
          <a:bodyPr/>
          <a:lstStyle/>
          <a:p>
            <a:pPr>
              <a:defRPr sz="1200"/>
            </a:pPr>
            <a:endParaRPr lang="en-US"/>
          </a:p>
        </c:txPr>
        <c:crossAx val="48819584"/>
        <c:crosses val="autoZero"/>
        <c:auto val="1"/>
        <c:lblAlgn val="ctr"/>
        <c:lblOffset val="100"/>
      </c:catAx>
      <c:valAx>
        <c:axId val="48819584"/>
        <c:scaling>
          <c:orientation val="minMax"/>
          <c:max val="350"/>
          <c:min val="250"/>
        </c:scaling>
        <c:axPos val="l"/>
        <c:majorGridlines/>
        <c:numFmt formatCode="General" sourceLinked="1"/>
        <c:tickLblPos val="nextTo"/>
        <c:txPr>
          <a:bodyPr/>
          <a:lstStyle/>
          <a:p>
            <a:pPr>
              <a:defRPr sz="1400"/>
            </a:pPr>
            <a:endParaRPr lang="en-US"/>
          </a:p>
        </c:txPr>
        <c:crossAx val="48817664"/>
        <c:crosses val="autoZero"/>
        <c:crossBetween val="midCat"/>
      </c:valAx>
    </c:plotArea>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Soybeans</c:v>
                </c:pt>
              </c:strCache>
            </c:strRef>
          </c:tx>
          <c:spPr>
            <a:ln w="38100">
              <a:solidFill>
                <a:schemeClr val="tx1"/>
              </a:solidFill>
            </a:ln>
          </c:spPr>
          <c:marker>
            <c:symbol val="diamond"/>
            <c:size val="7"/>
            <c:spPr>
              <a:solidFill>
                <a:schemeClr val="tx1"/>
              </a:solidFill>
              <a:ln>
                <a:solidFill>
                  <a:srgbClr val="000000"/>
                </a:solidFill>
              </a:ln>
            </c:spPr>
          </c:marker>
          <c:cat>
            <c:strRef>
              <c:f>Sheet1!$A$2:$A$12</c:f>
              <c:strCache>
                <c:ptCount val="11"/>
                <c:pt idx="0">
                  <c:v>99/00</c:v>
                </c:pt>
                <c:pt idx="1">
                  <c:v>00/01</c:v>
                </c:pt>
                <c:pt idx="2">
                  <c:v>01/02</c:v>
                </c:pt>
                <c:pt idx="3">
                  <c:v>02/03</c:v>
                </c:pt>
                <c:pt idx="4">
                  <c:v>03/04</c:v>
                </c:pt>
                <c:pt idx="5">
                  <c:v>04/05</c:v>
                </c:pt>
                <c:pt idx="6">
                  <c:v>05/06</c:v>
                </c:pt>
                <c:pt idx="7">
                  <c:v>06/07</c:v>
                </c:pt>
                <c:pt idx="8">
                  <c:v>07/08</c:v>
                </c:pt>
                <c:pt idx="9">
                  <c:v>08/09</c:v>
                </c:pt>
                <c:pt idx="10">
                  <c:v>09/10</c:v>
                </c:pt>
              </c:strCache>
            </c:strRef>
          </c:cat>
          <c:val>
            <c:numRef>
              <c:f>Sheet1!$B$2:$B$12</c:f>
              <c:numCache>
                <c:formatCode>#,##0.00</c:formatCode>
                <c:ptCount val="11"/>
                <c:pt idx="0">
                  <c:v>26.564384474429453</c:v>
                </c:pt>
                <c:pt idx="1">
                  <c:v>28.360960368360491</c:v>
                </c:pt>
                <c:pt idx="2">
                  <c:v>29.712244235141167</c:v>
                </c:pt>
                <c:pt idx="3">
                  <c:v>30.387391722810484</c:v>
                </c:pt>
                <c:pt idx="4">
                  <c:v>30.351188589540431</c:v>
                </c:pt>
                <c:pt idx="5">
                  <c:v>32.244089556912257</c:v>
                </c:pt>
                <c:pt idx="6">
                  <c:v>33.311668214175178</c:v>
                </c:pt>
                <c:pt idx="7">
                  <c:v>34.505965126950265</c:v>
                </c:pt>
                <c:pt idx="8">
                  <c:v>34.733101466807803</c:v>
                </c:pt>
                <c:pt idx="9">
                  <c:v>33.181342502616083</c:v>
                </c:pt>
                <c:pt idx="10">
                  <c:v>34.282335550628233</c:v>
                </c:pt>
              </c:numCache>
            </c:numRef>
          </c:val>
        </c:ser>
        <c:ser>
          <c:idx val="1"/>
          <c:order val="1"/>
          <c:tx>
            <c:strRef>
              <c:f>Sheet1!$C$1</c:f>
              <c:strCache>
                <c:ptCount val="1"/>
                <c:pt idx="0">
                  <c:v>Wheat</c:v>
                </c:pt>
              </c:strCache>
            </c:strRef>
          </c:tx>
          <c:spPr>
            <a:ln w="38100">
              <a:solidFill>
                <a:srgbClr val="C00000"/>
              </a:solidFill>
            </a:ln>
          </c:spPr>
          <c:marker>
            <c:symbol val="square"/>
            <c:size val="7"/>
            <c:spPr>
              <a:solidFill>
                <a:srgbClr val="C00000"/>
              </a:solidFill>
              <a:ln>
                <a:solidFill>
                  <a:srgbClr val="C00000"/>
                </a:solidFill>
              </a:ln>
            </c:spPr>
          </c:marker>
          <c:cat>
            <c:strRef>
              <c:f>Sheet1!$A$2:$A$12</c:f>
              <c:strCache>
                <c:ptCount val="11"/>
                <c:pt idx="0">
                  <c:v>99/00</c:v>
                </c:pt>
                <c:pt idx="1">
                  <c:v>00/01</c:v>
                </c:pt>
                <c:pt idx="2">
                  <c:v>01/02</c:v>
                </c:pt>
                <c:pt idx="3">
                  <c:v>02/03</c:v>
                </c:pt>
                <c:pt idx="4">
                  <c:v>03/04</c:v>
                </c:pt>
                <c:pt idx="5">
                  <c:v>04/05</c:v>
                </c:pt>
                <c:pt idx="6">
                  <c:v>05/06</c:v>
                </c:pt>
                <c:pt idx="7">
                  <c:v>06/07</c:v>
                </c:pt>
                <c:pt idx="8">
                  <c:v>07/08</c:v>
                </c:pt>
                <c:pt idx="9">
                  <c:v>08/09</c:v>
                </c:pt>
                <c:pt idx="10">
                  <c:v>09/10</c:v>
                </c:pt>
              </c:strCache>
            </c:strRef>
          </c:cat>
          <c:val>
            <c:numRef>
              <c:f>Sheet1!$C$2:$C$12</c:f>
              <c:numCache>
                <c:formatCode>General</c:formatCode>
                <c:ptCount val="11"/>
                <c:pt idx="0">
                  <c:v>97.474762618690619</c:v>
                </c:pt>
                <c:pt idx="1">
                  <c:v>96.076796579509576</c:v>
                </c:pt>
                <c:pt idx="2">
                  <c:v>95.053751217927598</c:v>
                </c:pt>
                <c:pt idx="3">
                  <c:v>96.849695219762594</c:v>
                </c:pt>
                <c:pt idx="4">
                  <c:v>93.250713153723893</c:v>
                </c:pt>
                <c:pt idx="5">
                  <c:v>95.305307656176254</c:v>
                </c:pt>
                <c:pt idx="6">
                  <c:v>96.634014237078304</c:v>
                </c:pt>
                <c:pt idx="7">
                  <c:v>94.400275313551177</c:v>
                </c:pt>
                <c:pt idx="8">
                  <c:v>93.257220626039626</c:v>
                </c:pt>
                <c:pt idx="9">
                  <c:v>95.106891912094</c:v>
                </c:pt>
                <c:pt idx="10">
                  <c:v>94.983000739098301</c:v>
                </c:pt>
              </c:numCache>
            </c:numRef>
          </c:val>
        </c:ser>
        <c:ser>
          <c:idx val="2"/>
          <c:order val="2"/>
          <c:tx>
            <c:strRef>
              <c:f>Sheet1!$D$1</c:f>
              <c:strCache>
                <c:ptCount val="1"/>
                <c:pt idx="0">
                  <c:v>Corn</c:v>
                </c:pt>
              </c:strCache>
            </c:strRef>
          </c:tx>
          <c:spPr>
            <a:ln w="38100">
              <a:solidFill>
                <a:srgbClr val="00B050"/>
              </a:solidFill>
            </a:ln>
          </c:spPr>
          <c:marker>
            <c:spPr>
              <a:solidFill>
                <a:srgbClr val="00B050"/>
              </a:solidFill>
              <a:ln>
                <a:solidFill>
                  <a:srgbClr val="00B050"/>
                </a:solidFill>
              </a:ln>
            </c:spPr>
          </c:marker>
          <c:cat>
            <c:strRef>
              <c:f>Sheet1!$A$2:$A$12</c:f>
              <c:strCache>
                <c:ptCount val="11"/>
                <c:pt idx="0">
                  <c:v>99/00</c:v>
                </c:pt>
                <c:pt idx="1">
                  <c:v>00/01</c:v>
                </c:pt>
                <c:pt idx="2">
                  <c:v>01/02</c:v>
                </c:pt>
                <c:pt idx="3">
                  <c:v>02/03</c:v>
                </c:pt>
                <c:pt idx="4">
                  <c:v>03/04</c:v>
                </c:pt>
                <c:pt idx="5">
                  <c:v>04/05</c:v>
                </c:pt>
                <c:pt idx="6">
                  <c:v>05/06</c:v>
                </c:pt>
                <c:pt idx="7">
                  <c:v>06/07</c:v>
                </c:pt>
                <c:pt idx="8">
                  <c:v>07/08</c:v>
                </c:pt>
                <c:pt idx="9">
                  <c:v>08/09</c:v>
                </c:pt>
                <c:pt idx="10">
                  <c:v>09/10</c:v>
                </c:pt>
              </c:strCache>
            </c:strRef>
          </c:cat>
          <c:val>
            <c:numRef>
              <c:f>Sheet1!$D$2:$D$12</c:f>
              <c:numCache>
                <c:formatCode>General</c:formatCode>
                <c:ptCount val="11"/>
                <c:pt idx="0">
                  <c:v>100.8095952023988</c:v>
                </c:pt>
                <c:pt idx="1">
                  <c:v>100.30883078441045</c:v>
                </c:pt>
                <c:pt idx="2">
                  <c:v>101.24683338746347</c:v>
                </c:pt>
                <c:pt idx="3">
                  <c:v>100.7459095283929</c:v>
                </c:pt>
                <c:pt idx="4">
                  <c:v>102.8337559429477</c:v>
                </c:pt>
                <c:pt idx="5">
                  <c:v>107.71582902771276</c:v>
                </c:pt>
                <c:pt idx="6">
                  <c:v>108.94908696997871</c:v>
                </c:pt>
                <c:pt idx="7">
                  <c:v>110.23248699908228</c:v>
                </c:pt>
                <c:pt idx="8">
                  <c:v>116.42371087252339</c:v>
                </c:pt>
                <c:pt idx="9">
                  <c:v>115.94558229929757</c:v>
                </c:pt>
                <c:pt idx="10">
                  <c:v>117.4397634885442</c:v>
                </c:pt>
              </c:numCache>
            </c:numRef>
          </c:val>
        </c:ser>
        <c:ser>
          <c:idx val="3"/>
          <c:order val="3"/>
          <c:tx>
            <c:strRef>
              <c:f>Sheet1!$E$1</c:f>
              <c:strCache>
                <c:ptCount val="1"/>
                <c:pt idx="0">
                  <c:v>Rice</c:v>
                </c:pt>
              </c:strCache>
            </c:strRef>
          </c:tx>
          <c:spPr>
            <a:ln w="34925">
              <a:solidFill>
                <a:srgbClr val="0070C0"/>
              </a:solidFill>
            </a:ln>
          </c:spPr>
          <c:cat>
            <c:strRef>
              <c:f>Sheet1!$A$2:$A$12</c:f>
              <c:strCache>
                <c:ptCount val="11"/>
                <c:pt idx="0">
                  <c:v>99/00</c:v>
                </c:pt>
                <c:pt idx="1">
                  <c:v>00/01</c:v>
                </c:pt>
                <c:pt idx="2">
                  <c:v>01/02</c:v>
                </c:pt>
                <c:pt idx="3">
                  <c:v>02/03</c:v>
                </c:pt>
                <c:pt idx="4">
                  <c:v>03/04</c:v>
                </c:pt>
                <c:pt idx="5">
                  <c:v>04/05</c:v>
                </c:pt>
                <c:pt idx="6">
                  <c:v>05/06</c:v>
                </c:pt>
                <c:pt idx="7">
                  <c:v>06/07</c:v>
                </c:pt>
                <c:pt idx="8">
                  <c:v>07/08</c:v>
                </c:pt>
                <c:pt idx="9">
                  <c:v>08/09</c:v>
                </c:pt>
                <c:pt idx="10">
                  <c:v>09/10</c:v>
                </c:pt>
              </c:strCache>
            </c:strRef>
          </c:cat>
          <c:val>
            <c:numRef>
              <c:f>Sheet1!$E$2:$E$12</c:f>
              <c:numCache>
                <c:formatCode>General</c:formatCode>
                <c:ptCount val="11"/>
                <c:pt idx="0">
                  <c:v>65.885723804764027</c:v>
                </c:pt>
                <c:pt idx="1">
                  <c:v>64.506495642164111</c:v>
                </c:pt>
                <c:pt idx="2">
                  <c:v>66.904839233517393</c:v>
                </c:pt>
                <c:pt idx="3">
                  <c:v>65.354507539300613</c:v>
                </c:pt>
                <c:pt idx="4">
                  <c:v>65.44643423137903</c:v>
                </c:pt>
                <c:pt idx="5">
                  <c:v>63.867230311570381</c:v>
                </c:pt>
                <c:pt idx="6">
                  <c:v>64.380996595480909</c:v>
                </c:pt>
                <c:pt idx="7">
                  <c:v>64.380544509024148</c:v>
                </c:pt>
                <c:pt idx="8">
                  <c:v>64.163012248601248</c:v>
                </c:pt>
                <c:pt idx="9">
                  <c:v>65.186126476304381</c:v>
                </c:pt>
                <c:pt idx="10">
                  <c:v>65.54619364375462</c:v>
                </c:pt>
              </c:numCache>
            </c:numRef>
          </c:val>
        </c:ser>
        <c:marker val="1"/>
        <c:axId val="65651840"/>
        <c:axId val="65653376"/>
      </c:lineChart>
      <c:catAx>
        <c:axId val="65651840"/>
        <c:scaling>
          <c:orientation val="minMax"/>
        </c:scaling>
        <c:axPos val="b"/>
        <c:tickLblPos val="nextTo"/>
        <c:txPr>
          <a:bodyPr/>
          <a:lstStyle/>
          <a:p>
            <a:pPr>
              <a:defRPr sz="1400"/>
            </a:pPr>
            <a:endParaRPr lang="en-US"/>
          </a:p>
        </c:txPr>
        <c:crossAx val="65653376"/>
        <c:crosses val="autoZero"/>
        <c:auto val="1"/>
        <c:lblAlgn val="ctr"/>
        <c:lblOffset val="100"/>
      </c:catAx>
      <c:valAx>
        <c:axId val="65653376"/>
        <c:scaling>
          <c:orientation val="minMax"/>
        </c:scaling>
        <c:axPos val="l"/>
        <c:majorGridlines/>
        <c:numFmt formatCode="#,##0" sourceLinked="0"/>
        <c:tickLblPos val="nextTo"/>
        <c:crossAx val="65651840"/>
        <c:crosses val="autoZero"/>
        <c:crossBetween val="between"/>
      </c:valAx>
    </c:plotArea>
    <c:legend>
      <c:legendPos val="b"/>
      <c:layout/>
    </c:legend>
    <c:plotVisOnly val="1"/>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Production</c:v>
                </c:pt>
              </c:strCache>
            </c:strRef>
          </c:tx>
          <c:spPr>
            <a:ln>
              <a:solidFill>
                <a:srgbClr val="FF0000"/>
              </a:solidFill>
            </a:ln>
          </c:spPr>
          <c:marker>
            <c:symbol val="triangle"/>
            <c:size val="9"/>
            <c:spPr>
              <a:solidFill>
                <a:srgbClr val="FF0000"/>
              </a:solidFill>
              <a:ln>
                <a:solidFill>
                  <a:srgbClr val="FF0000"/>
                </a:solidFill>
              </a:ln>
            </c:spPr>
          </c:marker>
          <c:cat>
            <c:strRef>
              <c:f>Sheet1!$A$2:$A$12</c:f>
              <c:strCache>
                <c:ptCount val="11"/>
                <c:pt idx="0">
                  <c:v>99/00</c:v>
                </c:pt>
                <c:pt idx="1">
                  <c:v>00/01</c:v>
                </c:pt>
                <c:pt idx="2">
                  <c:v>01/02</c:v>
                </c:pt>
                <c:pt idx="3">
                  <c:v>02/03</c:v>
                </c:pt>
                <c:pt idx="4">
                  <c:v>03/04</c:v>
                </c:pt>
                <c:pt idx="5">
                  <c:v>04/05</c:v>
                </c:pt>
                <c:pt idx="6">
                  <c:v>05/06</c:v>
                </c:pt>
                <c:pt idx="7">
                  <c:v>06/07</c:v>
                </c:pt>
                <c:pt idx="8">
                  <c:v>07/08</c:v>
                </c:pt>
                <c:pt idx="9">
                  <c:v>08/09</c:v>
                </c:pt>
                <c:pt idx="10">
                  <c:v>09/10e</c:v>
                </c:pt>
              </c:strCache>
            </c:strRef>
          </c:cat>
          <c:val>
            <c:numRef>
              <c:f>Sheet1!$B$2:$B$12</c:f>
              <c:numCache>
                <c:formatCode>General</c:formatCode>
                <c:ptCount val="11"/>
                <c:pt idx="0">
                  <c:v>97.729410398897613</c:v>
                </c:pt>
                <c:pt idx="1">
                  <c:v>95.855748772981144</c:v>
                </c:pt>
                <c:pt idx="2">
                  <c:v>94.690013699795927</c:v>
                </c:pt>
                <c:pt idx="3">
                  <c:v>91.089953173399252</c:v>
                </c:pt>
                <c:pt idx="4">
                  <c:v>87.712336913951177</c:v>
                </c:pt>
                <c:pt idx="5">
                  <c:v>97.952366405424414</c:v>
                </c:pt>
                <c:pt idx="6">
                  <c:v>95.875216122853487</c:v>
                </c:pt>
                <c:pt idx="7">
                  <c:v>91.105992052201827</c:v>
                </c:pt>
                <c:pt idx="8">
                  <c:v>92.09777019431678</c:v>
                </c:pt>
                <c:pt idx="9">
                  <c:v>101.96821953066042</c:v>
                </c:pt>
                <c:pt idx="10">
                  <c:v>97.045671246849409</c:v>
                </c:pt>
              </c:numCache>
            </c:numRef>
          </c:val>
        </c:ser>
        <c:ser>
          <c:idx val="1"/>
          <c:order val="1"/>
          <c:tx>
            <c:strRef>
              <c:f>Sheet1!$C$1</c:f>
              <c:strCache>
                <c:ptCount val="1"/>
                <c:pt idx="0">
                  <c:v>Consumption</c:v>
                </c:pt>
              </c:strCache>
            </c:strRef>
          </c:tx>
          <c:cat>
            <c:strRef>
              <c:f>Sheet1!$A$2:$A$12</c:f>
              <c:strCache>
                <c:ptCount val="11"/>
                <c:pt idx="0">
                  <c:v>99/00</c:v>
                </c:pt>
                <c:pt idx="1">
                  <c:v>00/01</c:v>
                </c:pt>
                <c:pt idx="2">
                  <c:v>01/02</c:v>
                </c:pt>
                <c:pt idx="3">
                  <c:v>02/03</c:v>
                </c:pt>
                <c:pt idx="4">
                  <c:v>03/04</c:v>
                </c:pt>
                <c:pt idx="5">
                  <c:v>04/05</c:v>
                </c:pt>
                <c:pt idx="6">
                  <c:v>05/06</c:v>
                </c:pt>
                <c:pt idx="7">
                  <c:v>06/07</c:v>
                </c:pt>
                <c:pt idx="8">
                  <c:v>07/08</c:v>
                </c:pt>
                <c:pt idx="9">
                  <c:v>08/09</c:v>
                </c:pt>
                <c:pt idx="10">
                  <c:v>09/10e</c:v>
                </c:pt>
              </c:strCache>
            </c:strRef>
          </c:cat>
          <c:val>
            <c:numRef>
              <c:f>Sheet1!$C$2:$C$12</c:f>
              <c:numCache>
                <c:formatCode>General</c:formatCode>
                <c:ptCount val="11"/>
                <c:pt idx="0">
                  <c:v>97.474762618690619</c:v>
                </c:pt>
                <c:pt idx="1">
                  <c:v>96.076796579509576</c:v>
                </c:pt>
                <c:pt idx="2">
                  <c:v>95.053751217927598</c:v>
                </c:pt>
                <c:pt idx="3">
                  <c:v>96.849695219762594</c:v>
                </c:pt>
                <c:pt idx="4">
                  <c:v>93.250713153723893</c:v>
                </c:pt>
                <c:pt idx="5">
                  <c:v>95.305307656176254</c:v>
                </c:pt>
                <c:pt idx="6">
                  <c:v>96.634014237078304</c:v>
                </c:pt>
                <c:pt idx="7">
                  <c:v>94.400275313551177</c:v>
                </c:pt>
                <c:pt idx="8">
                  <c:v>93.598971722365008</c:v>
                </c:pt>
                <c:pt idx="9">
                  <c:v>96.625803558080065</c:v>
                </c:pt>
                <c:pt idx="10">
                  <c:v>94.987915117559325</c:v>
                </c:pt>
              </c:numCache>
            </c:numRef>
          </c:val>
        </c:ser>
        <c:marker val="1"/>
        <c:axId val="65674240"/>
        <c:axId val="65676032"/>
      </c:lineChart>
      <c:catAx>
        <c:axId val="65674240"/>
        <c:scaling>
          <c:orientation val="minMax"/>
        </c:scaling>
        <c:axPos val="b"/>
        <c:tickLblPos val="nextTo"/>
        <c:crossAx val="65676032"/>
        <c:crosses val="autoZero"/>
        <c:auto val="1"/>
        <c:lblAlgn val="ctr"/>
        <c:lblOffset val="100"/>
      </c:catAx>
      <c:valAx>
        <c:axId val="65676032"/>
        <c:scaling>
          <c:orientation val="minMax"/>
        </c:scaling>
        <c:axPos val="l"/>
        <c:majorGridlines/>
        <c:numFmt formatCode="General" sourceLinked="1"/>
        <c:tickLblPos val="nextTo"/>
        <c:crossAx val="65674240"/>
        <c:crosses val="autoZero"/>
        <c:crossBetween val="between"/>
      </c:valAx>
    </c:plotArea>
    <c:plotVisOnly val="1"/>
  </c:chart>
  <c:txPr>
    <a:bodyPr/>
    <a:lstStyle/>
    <a:p>
      <a:pPr>
        <a:defRPr sz="1800"/>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Days of Use</c:v>
                </c:pt>
              </c:strCache>
            </c:strRef>
          </c:tx>
          <c:spPr>
            <a:solidFill>
              <a:srgbClr val="FFC000"/>
            </a:solidFill>
            <a:ln>
              <a:solidFill>
                <a:srgbClr val="000000"/>
              </a:solidFill>
            </a:ln>
          </c:spPr>
          <c:cat>
            <c:strRef>
              <c:f>Sheet1!$A$2:$A$21</c:f>
              <c:strCache>
                <c:ptCount val="2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2005/06</c:v>
                </c:pt>
                <c:pt idx="16">
                  <c:v>2006/07</c:v>
                </c:pt>
                <c:pt idx="17">
                  <c:v>2007/08</c:v>
                </c:pt>
                <c:pt idx="18">
                  <c:v>2008/09</c:v>
                </c:pt>
                <c:pt idx="19">
                  <c:v>2009/10</c:v>
                </c:pt>
              </c:strCache>
            </c:strRef>
          </c:cat>
          <c:val>
            <c:numRef>
              <c:f>Sheet1!$B$2:$B$21</c:f>
              <c:numCache>
                <c:formatCode>General</c:formatCode>
                <c:ptCount val="20"/>
                <c:pt idx="0">
                  <c:v>112.42432451957809</c:v>
                </c:pt>
                <c:pt idx="1">
                  <c:v>107.20265834950223</c:v>
                </c:pt>
                <c:pt idx="2">
                  <c:v>117.10766589971149</c:v>
                </c:pt>
                <c:pt idx="3">
                  <c:v>119.84068649637022</c:v>
                </c:pt>
                <c:pt idx="4">
                  <c:v>109.09894546661259</c:v>
                </c:pt>
                <c:pt idx="5">
                  <c:v>104.02824941720665</c:v>
                </c:pt>
                <c:pt idx="6">
                  <c:v>104.67581047381545</c:v>
                </c:pt>
                <c:pt idx="7">
                  <c:v>124.6235059760956</c:v>
                </c:pt>
                <c:pt idx="8">
                  <c:v>131.15818379648019</c:v>
                </c:pt>
                <c:pt idx="9">
                  <c:v>130.35446868161935</c:v>
                </c:pt>
                <c:pt idx="10">
                  <c:v>129.07393136046036</c:v>
                </c:pt>
                <c:pt idx="11">
                  <c:v>126.37686732984649</c:v>
                </c:pt>
                <c:pt idx="12">
                  <c:v>100.63253610706234</c:v>
                </c:pt>
                <c:pt idx="13">
                  <c:v>82.246881691193963</c:v>
                </c:pt>
                <c:pt idx="14">
                  <c:v>90.484048134303848</c:v>
                </c:pt>
                <c:pt idx="15">
                  <c:v>86.291856834013913</c:v>
                </c:pt>
                <c:pt idx="16">
                  <c:v>72.481431738377637</c:v>
                </c:pt>
                <c:pt idx="17">
                  <c:v>64.688918687496894</c:v>
                </c:pt>
                <c:pt idx="18">
                  <c:v>96</c:v>
                </c:pt>
                <c:pt idx="19">
                  <c:v>104</c:v>
                </c:pt>
              </c:numCache>
            </c:numRef>
          </c:val>
        </c:ser>
        <c:overlap val="100"/>
        <c:axId val="67515520"/>
        <c:axId val="67517056"/>
      </c:barChart>
      <c:lineChart>
        <c:grouping val="standard"/>
        <c:ser>
          <c:idx val="1"/>
          <c:order val="1"/>
          <c:tx>
            <c:strRef>
              <c:f>Sheet1!$C$1</c:f>
              <c:strCache>
                <c:ptCount val="1"/>
                <c:pt idx="0">
                  <c:v>Average</c:v>
                </c:pt>
              </c:strCache>
            </c:strRef>
          </c:tx>
          <c:marker>
            <c:symbol val="none"/>
          </c:marker>
          <c:cat>
            <c:strRef>
              <c:f>Sheet1!$A$2:$A$21</c:f>
              <c:strCache>
                <c:ptCount val="2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2005/06</c:v>
                </c:pt>
                <c:pt idx="16">
                  <c:v>2006/07</c:v>
                </c:pt>
                <c:pt idx="17">
                  <c:v>2007/08</c:v>
                </c:pt>
                <c:pt idx="18">
                  <c:v>2008/09</c:v>
                </c:pt>
                <c:pt idx="19">
                  <c:v>2009/10</c:v>
                </c:pt>
              </c:strCache>
            </c:strRef>
          </c:cat>
          <c:val>
            <c:numRef>
              <c:f>Sheet1!$C$2:$C$21</c:f>
              <c:numCache>
                <c:formatCode>General</c:formatCode>
                <c:ptCount val="20"/>
                <c:pt idx="0">
                  <c:v>105.7</c:v>
                </c:pt>
                <c:pt idx="1">
                  <c:v>105.7</c:v>
                </c:pt>
                <c:pt idx="2">
                  <c:v>105.7</c:v>
                </c:pt>
                <c:pt idx="3">
                  <c:v>105.7</c:v>
                </c:pt>
                <c:pt idx="4">
                  <c:v>105.7</c:v>
                </c:pt>
                <c:pt idx="5">
                  <c:v>105.7</c:v>
                </c:pt>
                <c:pt idx="6">
                  <c:v>105.7</c:v>
                </c:pt>
                <c:pt idx="7">
                  <c:v>105.7</c:v>
                </c:pt>
                <c:pt idx="8">
                  <c:v>105.7</c:v>
                </c:pt>
                <c:pt idx="9">
                  <c:v>105.7</c:v>
                </c:pt>
                <c:pt idx="10">
                  <c:v>105.7</c:v>
                </c:pt>
                <c:pt idx="11">
                  <c:v>105.7</c:v>
                </c:pt>
                <c:pt idx="12">
                  <c:v>105.7</c:v>
                </c:pt>
                <c:pt idx="13">
                  <c:v>105.7</c:v>
                </c:pt>
                <c:pt idx="14">
                  <c:v>105.7</c:v>
                </c:pt>
                <c:pt idx="15">
                  <c:v>105.7</c:v>
                </c:pt>
                <c:pt idx="16">
                  <c:v>105.7</c:v>
                </c:pt>
                <c:pt idx="17">
                  <c:v>105.7</c:v>
                </c:pt>
                <c:pt idx="18">
                  <c:v>105.7</c:v>
                </c:pt>
                <c:pt idx="19">
                  <c:v>105.7</c:v>
                </c:pt>
              </c:numCache>
            </c:numRef>
          </c:val>
        </c:ser>
        <c:marker val="1"/>
        <c:axId val="67515520"/>
        <c:axId val="67517056"/>
      </c:lineChart>
      <c:catAx>
        <c:axId val="67515520"/>
        <c:scaling>
          <c:orientation val="minMax"/>
        </c:scaling>
        <c:axPos val="b"/>
        <c:numFmt formatCode="General" sourceLinked="1"/>
        <c:tickLblPos val="nextTo"/>
        <c:txPr>
          <a:bodyPr/>
          <a:lstStyle/>
          <a:p>
            <a:pPr>
              <a:defRPr sz="1100"/>
            </a:pPr>
            <a:endParaRPr lang="en-US"/>
          </a:p>
        </c:txPr>
        <c:crossAx val="67517056"/>
        <c:crosses val="autoZero"/>
        <c:auto val="1"/>
        <c:lblAlgn val="ctr"/>
        <c:lblOffset val="100"/>
      </c:catAx>
      <c:valAx>
        <c:axId val="67517056"/>
        <c:scaling>
          <c:orientation val="minMax"/>
        </c:scaling>
        <c:axPos val="l"/>
        <c:majorGridlines/>
        <c:numFmt formatCode="General" sourceLinked="1"/>
        <c:tickLblPos val="nextTo"/>
        <c:txPr>
          <a:bodyPr/>
          <a:lstStyle/>
          <a:p>
            <a:pPr>
              <a:defRPr sz="1200"/>
            </a:pPr>
            <a:endParaRPr lang="en-US"/>
          </a:p>
        </c:txPr>
        <c:crossAx val="67515520"/>
        <c:crosses val="autoZero"/>
        <c:crossBetween val="between"/>
      </c:valAx>
    </c:plotArea>
    <c:legend>
      <c:legendPos val="b"/>
      <c:layout/>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5-year avg</c:v>
                </c:pt>
              </c:strCache>
            </c:strRef>
          </c:tx>
          <c:spPr>
            <a:ln w="44450">
              <a:solidFill>
                <a:schemeClr val="tx1"/>
              </a:solidFill>
            </a:ln>
          </c:spPr>
          <c:marker>
            <c:symbol val="none"/>
          </c:marker>
          <c:cat>
            <c:numRef>
              <c:f>Sheet1!$A$2:$A$5</c:f>
              <c:numCache>
                <c:formatCode>d\-mmm</c:formatCode>
                <c:ptCount val="4"/>
                <c:pt idx="0">
                  <c:v>39692</c:v>
                </c:pt>
                <c:pt idx="1">
                  <c:v>39783</c:v>
                </c:pt>
                <c:pt idx="2">
                  <c:v>39508</c:v>
                </c:pt>
                <c:pt idx="3">
                  <c:v>39600</c:v>
                </c:pt>
              </c:numCache>
            </c:numRef>
          </c:cat>
          <c:val>
            <c:numRef>
              <c:f>Sheet1!$B$2:$B$5</c:f>
              <c:numCache>
                <c:formatCode>General</c:formatCode>
                <c:ptCount val="4"/>
                <c:pt idx="0">
                  <c:v>1880170.4</c:v>
                </c:pt>
                <c:pt idx="1">
                  <c:v>1403084.8</c:v>
                </c:pt>
                <c:pt idx="2">
                  <c:v>948121.8</c:v>
                </c:pt>
                <c:pt idx="3">
                  <c:v>520466.2</c:v>
                </c:pt>
              </c:numCache>
            </c:numRef>
          </c:val>
        </c:ser>
        <c:ser>
          <c:idx val="1"/>
          <c:order val="1"/>
          <c:tx>
            <c:strRef>
              <c:f>Sheet1!$C$1</c:f>
              <c:strCache>
                <c:ptCount val="1"/>
                <c:pt idx="0">
                  <c:v>2007/08</c:v>
                </c:pt>
              </c:strCache>
            </c:strRef>
          </c:tx>
          <c:spPr>
            <a:ln w="44450">
              <a:solidFill>
                <a:srgbClr val="FF0000"/>
              </a:solidFill>
            </a:ln>
          </c:spPr>
          <c:marker>
            <c:symbol val="none"/>
          </c:marker>
          <c:cat>
            <c:numRef>
              <c:f>Sheet1!$A$2:$A$5</c:f>
              <c:numCache>
                <c:formatCode>d\-mmm</c:formatCode>
                <c:ptCount val="4"/>
                <c:pt idx="0">
                  <c:v>39692</c:v>
                </c:pt>
                <c:pt idx="1">
                  <c:v>39783</c:v>
                </c:pt>
                <c:pt idx="2">
                  <c:v>39508</c:v>
                </c:pt>
                <c:pt idx="3">
                  <c:v>39600</c:v>
                </c:pt>
              </c:numCache>
            </c:numRef>
          </c:cat>
          <c:val>
            <c:numRef>
              <c:f>Sheet1!$C$2:$C$5</c:f>
              <c:numCache>
                <c:formatCode>_(* #,##0_);_(* \(#,##0\);_(* "-"??_);_(@_)</c:formatCode>
                <c:ptCount val="4"/>
                <c:pt idx="0">
                  <c:v>1716731</c:v>
                </c:pt>
                <c:pt idx="1">
                  <c:v>1131938</c:v>
                </c:pt>
                <c:pt idx="2">
                  <c:v>709640</c:v>
                </c:pt>
                <c:pt idx="3">
                  <c:v>305818</c:v>
                </c:pt>
              </c:numCache>
            </c:numRef>
          </c:val>
        </c:ser>
        <c:ser>
          <c:idx val="2"/>
          <c:order val="2"/>
          <c:tx>
            <c:strRef>
              <c:f>Sheet1!$D$1</c:f>
              <c:strCache>
                <c:ptCount val="1"/>
                <c:pt idx="0">
                  <c:v>2008/09</c:v>
                </c:pt>
              </c:strCache>
            </c:strRef>
          </c:tx>
          <c:spPr>
            <a:ln w="38100">
              <a:solidFill>
                <a:srgbClr val="00B050"/>
              </a:solidFill>
            </a:ln>
          </c:spPr>
          <c:marker>
            <c:symbol val="none"/>
          </c:marker>
          <c:cat>
            <c:numRef>
              <c:f>Sheet1!$A$2:$A$5</c:f>
              <c:numCache>
                <c:formatCode>d\-mmm</c:formatCode>
                <c:ptCount val="4"/>
                <c:pt idx="0">
                  <c:v>39692</c:v>
                </c:pt>
                <c:pt idx="1">
                  <c:v>39783</c:v>
                </c:pt>
                <c:pt idx="2">
                  <c:v>39508</c:v>
                </c:pt>
                <c:pt idx="3">
                  <c:v>39600</c:v>
                </c:pt>
              </c:numCache>
            </c:numRef>
          </c:cat>
          <c:val>
            <c:numRef>
              <c:f>Sheet1!$D$2:$D$5</c:f>
              <c:numCache>
                <c:formatCode>General</c:formatCode>
                <c:ptCount val="4"/>
                <c:pt idx="0">
                  <c:v>1856576</c:v>
                </c:pt>
                <c:pt idx="1">
                  <c:v>1422374</c:v>
                </c:pt>
                <c:pt idx="2">
                  <c:v>1036572</c:v>
                </c:pt>
                <c:pt idx="3" formatCode="_(* #,##0_);_(* \(#,##0\);_(* &quot;-&quot;??_);_(@_)">
                  <c:v>667044</c:v>
                </c:pt>
              </c:numCache>
            </c:numRef>
          </c:val>
        </c:ser>
        <c:ser>
          <c:idx val="3"/>
          <c:order val="3"/>
          <c:tx>
            <c:strRef>
              <c:f>Sheet1!$E$1</c:f>
              <c:strCache>
                <c:ptCount val="1"/>
                <c:pt idx="0">
                  <c:v>2009/10e</c:v>
                </c:pt>
              </c:strCache>
            </c:strRef>
          </c:tx>
          <c:spPr>
            <a:ln w="38100">
              <a:solidFill>
                <a:srgbClr val="0070C0"/>
              </a:solidFill>
            </a:ln>
          </c:spPr>
          <c:marker>
            <c:symbol val="circle"/>
            <c:size val="7"/>
            <c:spPr>
              <a:solidFill>
                <a:srgbClr val="0070C0"/>
              </a:solidFill>
              <a:ln>
                <a:solidFill>
                  <a:srgbClr val="0070C0"/>
                </a:solidFill>
              </a:ln>
            </c:spPr>
          </c:marker>
          <c:cat>
            <c:numRef>
              <c:f>Sheet1!$A$2:$A$5</c:f>
              <c:numCache>
                <c:formatCode>d\-mmm</c:formatCode>
                <c:ptCount val="4"/>
                <c:pt idx="0">
                  <c:v>39692</c:v>
                </c:pt>
                <c:pt idx="1">
                  <c:v>39783</c:v>
                </c:pt>
                <c:pt idx="2">
                  <c:v>39508</c:v>
                </c:pt>
                <c:pt idx="3">
                  <c:v>39600</c:v>
                </c:pt>
              </c:numCache>
            </c:numRef>
          </c:cat>
          <c:val>
            <c:numRef>
              <c:f>Sheet1!$E$2:$E$5</c:f>
              <c:numCache>
                <c:formatCode>General</c:formatCode>
                <c:ptCount val="4"/>
                <c:pt idx="3">
                  <c:v>743000</c:v>
                </c:pt>
              </c:numCache>
            </c:numRef>
          </c:val>
        </c:ser>
        <c:marker val="1"/>
        <c:axId val="67949696"/>
        <c:axId val="67951616"/>
      </c:lineChart>
      <c:catAx>
        <c:axId val="67949696"/>
        <c:scaling>
          <c:orientation val="minMax"/>
        </c:scaling>
        <c:axPos val="b"/>
        <c:numFmt formatCode="d\-mmm" sourceLinked="1"/>
        <c:tickLblPos val="nextTo"/>
        <c:txPr>
          <a:bodyPr/>
          <a:lstStyle/>
          <a:p>
            <a:pPr>
              <a:defRPr sz="1400"/>
            </a:pPr>
            <a:endParaRPr lang="en-US"/>
          </a:p>
        </c:txPr>
        <c:crossAx val="67951616"/>
        <c:crosses val="autoZero"/>
        <c:lblAlgn val="ctr"/>
        <c:lblOffset val="100"/>
      </c:catAx>
      <c:valAx>
        <c:axId val="67951616"/>
        <c:scaling>
          <c:orientation val="minMax"/>
        </c:scaling>
        <c:axPos val="l"/>
        <c:majorGridlines/>
        <c:numFmt formatCode="#,##0" sourceLinked="0"/>
        <c:tickLblPos val="nextTo"/>
        <c:txPr>
          <a:bodyPr/>
          <a:lstStyle/>
          <a:p>
            <a:pPr>
              <a:defRPr sz="1400"/>
            </a:pPr>
            <a:endParaRPr lang="en-US"/>
          </a:p>
        </c:txPr>
        <c:crossAx val="67949696"/>
        <c:crosses val="autoZero"/>
        <c:crossBetween val="between"/>
      </c:valAx>
    </c:plotArea>
    <c:legend>
      <c:legendPos val="r"/>
      <c:layout/>
      <c:txPr>
        <a:bodyPr/>
        <a:lstStyle/>
        <a:p>
          <a:pPr>
            <a:defRPr sz="1400"/>
          </a:pPr>
          <a:endParaRPr lang="en-US"/>
        </a:p>
      </c:txPr>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3240843507214266E-2"/>
          <c:y val="0.12071778140293662"/>
          <c:w val="0.90677025527192012"/>
          <c:h val="0.66557911908646061"/>
        </c:manualLayout>
      </c:layout>
      <c:lineChart>
        <c:grouping val="standard"/>
        <c:ser>
          <c:idx val="0"/>
          <c:order val="0"/>
          <c:tx>
            <c:strRef>
              <c:f>Sheet1!$A$2</c:f>
              <c:strCache>
                <c:ptCount val="1"/>
                <c:pt idx="0">
                  <c:v>2006/07</c:v>
                </c:pt>
              </c:strCache>
            </c:strRef>
          </c:tx>
          <c:spPr>
            <a:ln w="31096">
              <a:solidFill>
                <a:srgbClr val="0000FF"/>
              </a:solidFill>
              <a:prstDash val="solid"/>
            </a:ln>
          </c:spPr>
          <c:marker>
            <c:symbol val="diamond"/>
            <c:size val="4"/>
            <c:spPr>
              <a:solidFill>
                <a:srgbClr val="0000FF"/>
              </a:solidFill>
              <a:ln>
                <a:solidFill>
                  <a:srgbClr val="0000FF"/>
                </a:solidFill>
                <a:prstDash val="solid"/>
              </a:ln>
            </c:spPr>
          </c:marker>
          <c:cat>
            <c:strRef>
              <c:f>Sheet1!$B$1:$BA$1</c:f>
              <c:strCache>
                <c:ptCount val="52"/>
                <c:pt idx="0">
                  <c:v>Week 1</c:v>
                </c:pt>
                <c:pt idx="1">
                  <c:v>Week 2</c:v>
                </c:pt>
                <c:pt idx="2">
                  <c:v>Week 3</c:v>
                </c:pt>
                <c:pt idx="3">
                  <c:v>Week 4</c:v>
                </c:pt>
                <c:pt idx="4">
                  <c:v>Week 5 </c:v>
                </c:pt>
                <c:pt idx="5">
                  <c:v>Week 6</c:v>
                </c:pt>
                <c:pt idx="6">
                  <c:v>Week 7</c:v>
                </c:pt>
                <c:pt idx="7">
                  <c:v>Week 8</c:v>
                </c:pt>
                <c:pt idx="8">
                  <c:v>Week 9</c:v>
                </c:pt>
                <c:pt idx="9">
                  <c:v>Week 10</c:v>
                </c:pt>
                <c:pt idx="10">
                  <c:v>Week 11</c:v>
                </c:pt>
                <c:pt idx="11">
                  <c:v>Week 12</c:v>
                </c:pt>
                <c:pt idx="12">
                  <c:v>Week 13</c:v>
                </c:pt>
                <c:pt idx="13">
                  <c:v>Week 14</c:v>
                </c:pt>
                <c:pt idx="14">
                  <c:v>Week 15</c:v>
                </c:pt>
                <c:pt idx="15">
                  <c:v>Week 16</c:v>
                </c:pt>
                <c:pt idx="16">
                  <c:v>Week 17</c:v>
                </c:pt>
                <c:pt idx="17">
                  <c:v>Week 18</c:v>
                </c:pt>
                <c:pt idx="18">
                  <c:v>Week 19</c:v>
                </c:pt>
                <c:pt idx="19">
                  <c:v>Week 20</c:v>
                </c:pt>
                <c:pt idx="20">
                  <c:v>Week 21</c:v>
                </c:pt>
                <c:pt idx="21">
                  <c:v>Week 22</c:v>
                </c:pt>
                <c:pt idx="22">
                  <c:v>Week 23</c:v>
                </c:pt>
                <c:pt idx="23">
                  <c:v>Week 24</c:v>
                </c:pt>
                <c:pt idx="24">
                  <c:v>Week 25</c:v>
                </c:pt>
                <c:pt idx="25">
                  <c:v>Week 26</c:v>
                </c:pt>
                <c:pt idx="26">
                  <c:v>Week 27</c:v>
                </c:pt>
                <c:pt idx="27">
                  <c:v>Week 28</c:v>
                </c:pt>
                <c:pt idx="28">
                  <c:v>Week 29</c:v>
                </c:pt>
                <c:pt idx="29">
                  <c:v>Week 30</c:v>
                </c:pt>
                <c:pt idx="30">
                  <c:v>Week 31</c:v>
                </c:pt>
                <c:pt idx="31">
                  <c:v>Week 32</c:v>
                </c:pt>
                <c:pt idx="32">
                  <c:v>Week 33</c:v>
                </c:pt>
                <c:pt idx="33">
                  <c:v>Week 34</c:v>
                </c:pt>
                <c:pt idx="34">
                  <c:v>Week 35</c:v>
                </c:pt>
                <c:pt idx="35">
                  <c:v>Week 36</c:v>
                </c:pt>
                <c:pt idx="36">
                  <c:v>Week 37</c:v>
                </c:pt>
                <c:pt idx="37">
                  <c:v>Week 38</c:v>
                </c:pt>
                <c:pt idx="38">
                  <c:v>Week 39</c:v>
                </c:pt>
                <c:pt idx="39">
                  <c:v>Week 40</c:v>
                </c:pt>
                <c:pt idx="40">
                  <c:v>Week 41</c:v>
                </c:pt>
                <c:pt idx="41">
                  <c:v>Week 42</c:v>
                </c:pt>
                <c:pt idx="42">
                  <c:v>Week 43</c:v>
                </c:pt>
                <c:pt idx="43">
                  <c:v>Week 44</c:v>
                </c:pt>
                <c:pt idx="44">
                  <c:v>Week 45</c:v>
                </c:pt>
                <c:pt idx="45">
                  <c:v>Week 46</c:v>
                </c:pt>
                <c:pt idx="46">
                  <c:v>Week 47</c:v>
                </c:pt>
                <c:pt idx="47">
                  <c:v>Week 48</c:v>
                </c:pt>
                <c:pt idx="48">
                  <c:v>Week 49</c:v>
                </c:pt>
                <c:pt idx="49">
                  <c:v>Week 50</c:v>
                </c:pt>
                <c:pt idx="50">
                  <c:v>Week 51</c:v>
                </c:pt>
                <c:pt idx="51">
                  <c:v>Week 52</c:v>
                </c:pt>
              </c:strCache>
            </c:strRef>
          </c:cat>
          <c:val>
            <c:numRef>
              <c:f>Sheet1!$B$2:$BA$2</c:f>
              <c:numCache>
                <c:formatCode>General</c:formatCode>
                <c:ptCount val="52"/>
                <c:pt idx="0">
                  <c:v>15.580357139999998</c:v>
                </c:pt>
                <c:pt idx="1">
                  <c:v>31.762639619999934</c:v>
                </c:pt>
                <c:pt idx="2">
                  <c:v>45.457084069999887</c:v>
                </c:pt>
                <c:pt idx="3">
                  <c:v>59.496068489999999</c:v>
                </c:pt>
                <c:pt idx="4">
                  <c:v>70.340241030000001</c:v>
                </c:pt>
                <c:pt idx="5">
                  <c:v>87.255658440000005</c:v>
                </c:pt>
                <c:pt idx="6">
                  <c:v>106.61261759999998</c:v>
                </c:pt>
                <c:pt idx="7">
                  <c:v>120.2317754</c:v>
                </c:pt>
                <c:pt idx="8">
                  <c:v>140.67416229999969</c:v>
                </c:pt>
                <c:pt idx="9">
                  <c:v>154.91931219999998</c:v>
                </c:pt>
                <c:pt idx="10">
                  <c:v>169.27524249999999</c:v>
                </c:pt>
                <c:pt idx="11">
                  <c:v>184.9079586</c:v>
                </c:pt>
                <c:pt idx="12">
                  <c:v>207.88201790000051</c:v>
                </c:pt>
                <c:pt idx="13">
                  <c:v>215.81859940000001</c:v>
                </c:pt>
                <c:pt idx="14">
                  <c:v>235.2516167</c:v>
                </c:pt>
                <c:pt idx="15">
                  <c:v>246.96575539999998</c:v>
                </c:pt>
                <c:pt idx="16">
                  <c:v>265.24246770000002</c:v>
                </c:pt>
                <c:pt idx="17">
                  <c:v>281.54159319999997</c:v>
                </c:pt>
                <c:pt idx="18">
                  <c:v>303.01929009999998</c:v>
                </c:pt>
                <c:pt idx="19">
                  <c:v>318.75349060000002</c:v>
                </c:pt>
                <c:pt idx="20">
                  <c:v>331.55956060000051</c:v>
                </c:pt>
                <c:pt idx="21">
                  <c:v>341.00264550000031</c:v>
                </c:pt>
                <c:pt idx="22">
                  <c:v>353.47857879999907</c:v>
                </c:pt>
                <c:pt idx="23">
                  <c:v>365.07120809999969</c:v>
                </c:pt>
                <c:pt idx="24">
                  <c:v>380.1033951</c:v>
                </c:pt>
                <c:pt idx="25">
                  <c:v>398.41622569999993</c:v>
                </c:pt>
                <c:pt idx="26">
                  <c:v>413.58799969999995</c:v>
                </c:pt>
                <c:pt idx="27">
                  <c:v>426.90659909999926</c:v>
                </c:pt>
                <c:pt idx="28">
                  <c:v>437.63734570000003</c:v>
                </c:pt>
                <c:pt idx="29">
                  <c:v>455.56668870000004</c:v>
                </c:pt>
                <c:pt idx="30">
                  <c:v>473.72299379999993</c:v>
                </c:pt>
                <c:pt idx="31">
                  <c:v>487.82168580000001</c:v>
                </c:pt>
                <c:pt idx="32">
                  <c:v>507.32330249999944</c:v>
                </c:pt>
                <c:pt idx="33">
                  <c:v>528.43705909999846</c:v>
                </c:pt>
                <c:pt idx="34">
                  <c:v>550.09597300000053</c:v>
                </c:pt>
                <c:pt idx="35">
                  <c:v>565.12393450000116</c:v>
                </c:pt>
                <c:pt idx="36">
                  <c:v>580.8679452999985</c:v>
                </c:pt>
                <c:pt idx="37">
                  <c:v>603.37477950000152</c:v>
                </c:pt>
                <c:pt idx="38">
                  <c:v>620.02123749999885</c:v>
                </c:pt>
                <c:pt idx="39">
                  <c:v>639.99797909999938</c:v>
                </c:pt>
                <c:pt idx="40">
                  <c:v>655.68070250000164</c:v>
                </c:pt>
                <c:pt idx="41">
                  <c:v>669.55166079999799</c:v>
                </c:pt>
                <c:pt idx="42">
                  <c:v>684.01175779999949</c:v>
                </c:pt>
                <c:pt idx="43">
                  <c:v>698.16754849999825</c:v>
                </c:pt>
                <c:pt idx="44">
                  <c:v>723.66255139999885</c:v>
                </c:pt>
                <c:pt idx="45">
                  <c:v>736.49753820000001</c:v>
                </c:pt>
                <c:pt idx="46">
                  <c:v>752.87084800000002</c:v>
                </c:pt>
                <c:pt idx="47">
                  <c:v>768.92250879999835</c:v>
                </c:pt>
                <c:pt idx="48">
                  <c:v>789.75400500000001</c:v>
                </c:pt>
                <c:pt idx="49">
                  <c:v>809.28259109999999</c:v>
                </c:pt>
                <c:pt idx="50">
                  <c:v>823.26036160000001</c:v>
                </c:pt>
                <c:pt idx="51">
                  <c:v>841.50462959999948</c:v>
                </c:pt>
              </c:numCache>
            </c:numRef>
          </c:val>
        </c:ser>
        <c:ser>
          <c:idx val="1"/>
          <c:order val="1"/>
          <c:tx>
            <c:strRef>
              <c:f>Sheet1!$A$3</c:f>
              <c:strCache>
                <c:ptCount val="1"/>
                <c:pt idx="0">
                  <c:v>2007/08</c:v>
                </c:pt>
              </c:strCache>
            </c:strRef>
          </c:tx>
          <c:spPr>
            <a:ln w="31096">
              <a:solidFill>
                <a:srgbClr val="FF0000"/>
              </a:solidFill>
              <a:prstDash val="solid"/>
            </a:ln>
          </c:spPr>
          <c:marker>
            <c:symbol val="square"/>
            <c:size val="4"/>
            <c:spPr>
              <a:solidFill>
                <a:srgbClr val="FF0000"/>
              </a:solidFill>
              <a:ln>
                <a:solidFill>
                  <a:srgbClr val="FF0000"/>
                </a:solidFill>
                <a:prstDash val="solid"/>
              </a:ln>
            </c:spPr>
          </c:marker>
          <c:cat>
            <c:strRef>
              <c:f>Sheet1!$B$1:$BA$1</c:f>
              <c:strCache>
                <c:ptCount val="52"/>
                <c:pt idx="0">
                  <c:v>Week 1</c:v>
                </c:pt>
                <c:pt idx="1">
                  <c:v>Week 2</c:v>
                </c:pt>
                <c:pt idx="2">
                  <c:v>Week 3</c:v>
                </c:pt>
                <c:pt idx="3">
                  <c:v>Week 4</c:v>
                </c:pt>
                <c:pt idx="4">
                  <c:v>Week 5 </c:v>
                </c:pt>
                <c:pt idx="5">
                  <c:v>Week 6</c:v>
                </c:pt>
                <c:pt idx="6">
                  <c:v>Week 7</c:v>
                </c:pt>
                <c:pt idx="7">
                  <c:v>Week 8</c:v>
                </c:pt>
                <c:pt idx="8">
                  <c:v>Week 9</c:v>
                </c:pt>
                <c:pt idx="9">
                  <c:v>Week 10</c:v>
                </c:pt>
                <c:pt idx="10">
                  <c:v>Week 11</c:v>
                </c:pt>
                <c:pt idx="11">
                  <c:v>Week 12</c:v>
                </c:pt>
                <c:pt idx="12">
                  <c:v>Week 13</c:v>
                </c:pt>
                <c:pt idx="13">
                  <c:v>Week 14</c:v>
                </c:pt>
                <c:pt idx="14">
                  <c:v>Week 15</c:v>
                </c:pt>
                <c:pt idx="15">
                  <c:v>Week 16</c:v>
                </c:pt>
                <c:pt idx="16">
                  <c:v>Week 17</c:v>
                </c:pt>
                <c:pt idx="17">
                  <c:v>Week 18</c:v>
                </c:pt>
                <c:pt idx="18">
                  <c:v>Week 19</c:v>
                </c:pt>
                <c:pt idx="19">
                  <c:v>Week 20</c:v>
                </c:pt>
                <c:pt idx="20">
                  <c:v>Week 21</c:v>
                </c:pt>
                <c:pt idx="21">
                  <c:v>Week 22</c:v>
                </c:pt>
                <c:pt idx="22">
                  <c:v>Week 23</c:v>
                </c:pt>
                <c:pt idx="23">
                  <c:v>Week 24</c:v>
                </c:pt>
                <c:pt idx="24">
                  <c:v>Week 25</c:v>
                </c:pt>
                <c:pt idx="25">
                  <c:v>Week 26</c:v>
                </c:pt>
                <c:pt idx="26">
                  <c:v>Week 27</c:v>
                </c:pt>
                <c:pt idx="27">
                  <c:v>Week 28</c:v>
                </c:pt>
                <c:pt idx="28">
                  <c:v>Week 29</c:v>
                </c:pt>
                <c:pt idx="29">
                  <c:v>Week 30</c:v>
                </c:pt>
                <c:pt idx="30">
                  <c:v>Week 31</c:v>
                </c:pt>
                <c:pt idx="31">
                  <c:v>Week 32</c:v>
                </c:pt>
                <c:pt idx="32">
                  <c:v>Week 33</c:v>
                </c:pt>
                <c:pt idx="33">
                  <c:v>Week 34</c:v>
                </c:pt>
                <c:pt idx="34">
                  <c:v>Week 35</c:v>
                </c:pt>
                <c:pt idx="35">
                  <c:v>Week 36</c:v>
                </c:pt>
                <c:pt idx="36">
                  <c:v>Week 37</c:v>
                </c:pt>
                <c:pt idx="37">
                  <c:v>Week 38</c:v>
                </c:pt>
                <c:pt idx="38">
                  <c:v>Week 39</c:v>
                </c:pt>
                <c:pt idx="39">
                  <c:v>Week 40</c:v>
                </c:pt>
                <c:pt idx="40">
                  <c:v>Week 41</c:v>
                </c:pt>
                <c:pt idx="41">
                  <c:v>Week 42</c:v>
                </c:pt>
                <c:pt idx="42">
                  <c:v>Week 43</c:v>
                </c:pt>
                <c:pt idx="43">
                  <c:v>Week 44</c:v>
                </c:pt>
                <c:pt idx="44">
                  <c:v>Week 45</c:v>
                </c:pt>
                <c:pt idx="45">
                  <c:v>Week 46</c:v>
                </c:pt>
                <c:pt idx="46">
                  <c:v>Week 47</c:v>
                </c:pt>
                <c:pt idx="47">
                  <c:v>Week 48</c:v>
                </c:pt>
                <c:pt idx="48">
                  <c:v>Week 49</c:v>
                </c:pt>
                <c:pt idx="49">
                  <c:v>Week 50</c:v>
                </c:pt>
                <c:pt idx="50">
                  <c:v>Week 51</c:v>
                </c:pt>
                <c:pt idx="51">
                  <c:v>Week 52</c:v>
                </c:pt>
              </c:strCache>
            </c:strRef>
          </c:cat>
          <c:val>
            <c:numRef>
              <c:f>Sheet1!$B$3:$BA$3</c:f>
              <c:numCache>
                <c:formatCode>General</c:formatCode>
                <c:ptCount val="52"/>
                <c:pt idx="0">
                  <c:v>9.8306143450000008</c:v>
                </c:pt>
                <c:pt idx="1">
                  <c:v>23.476116989999962</c:v>
                </c:pt>
                <c:pt idx="2">
                  <c:v>39.785751030000064</c:v>
                </c:pt>
                <c:pt idx="3">
                  <c:v>60.817350089999998</c:v>
                </c:pt>
                <c:pt idx="4">
                  <c:v>72.693415639999998</c:v>
                </c:pt>
                <c:pt idx="5">
                  <c:v>90.082488239999805</c:v>
                </c:pt>
                <c:pt idx="6">
                  <c:v>105.96612290000013</c:v>
                </c:pt>
                <c:pt idx="7">
                  <c:v>122.82076720000001</c:v>
                </c:pt>
                <c:pt idx="8">
                  <c:v>153.23662549999995</c:v>
                </c:pt>
                <c:pt idx="9">
                  <c:v>177.36552029999999</c:v>
                </c:pt>
                <c:pt idx="10">
                  <c:v>219.56007499999998</c:v>
                </c:pt>
                <c:pt idx="11">
                  <c:v>256.74011609999963</c:v>
                </c:pt>
                <c:pt idx="12">
                  <c:v>299.02226630000001</c:v>
                </c:pt>
                <c:pt idx="13">
                  <c:v>325.7967371999992</c:v>
                </c:pt>
                <c:pt idx="14">
                  <c:v>359.6205908</c:v>
                </c:pt>
                <c:pt idx="15">
                  <c:v>397.62834359999999</c:v>
                </c:pt>
                <c:pt idx="16">
                  <c:v>439.93834509999925</c:v>
                </c:pt>
                <c:pt idx="17">
                  <c:v>471.83921219999996</c:v>
                </c:pt>
                <c:pt idx="18">
                  <c:v>508.23026899999951</c:v>
                </c:pt>
                <c:pt idx="19">
                  <c:v>539.66710759999887</c:v>
                </c:pt>
                <c:pt idx="20">
                  <c:v>570.7369195</c:v>
                </c:pt>
                <c:pt idx="21">
                  <c:v>598.77064960000052</c:v>
                </c:pt>
                <c:pt idx="22">
                  <c:v>620.43647120000003</c:v>
                </c:pt>
                <c:pt idx="23">
                  <c:v>643.13580249999939</c:v>
                </c:pt>
                <c:pt idx="24">
                  <c:v>664.29427539999995</c:v>
                </c:pt>
                <c:pt idx="25">
                  <c:v>688.24404760000004</c:v>
                </c:pt>
                <c:pt idx="26">
                  <c:v>712.15222659999836</c:v>
                </c:pt>
                <c:pt idx="27">
                  <c:v>731.40648879999947</c:v>
                </c:pt>
                <c:pt idx="28">
                  <c:v>745.41556439999886</c:v>
                </c:pt>
                <c:pt idx="29">
                  <c:v>761.49390060000053</c:v>
                </c:pt>
                <c:pt idx="30">
                  <c:v>778.78170930000101</c:v>
                </c:pt>
                <c:pt idx="31">
                  <c:v>804.27693270000054</c:v>
                </c:pt>
                <c:pt idx="32">
                  <c:v>822.82392709999885</c:v>
                </c:pt>
                <c:pt idx="33">
                  <c:v>862.66677689999949</c:v>
                </c:pt>
                <c:pt idx="34">
                  <c:v>882.75587889999997</c:v>
                </c:pt>
                <c:pt idx="35">
                  <c:v>905.19539980000002</c:v>
                </c:pt>
                <c:pt idx="36">
                  <c:v>923.94591419999836</c:v>
                </c:pt>
                <c:pt idx="37">
                  <c:v>941.56610079999837</c:v>
                </c:pt>
                <c:pt idx="38">
                  <c:v>960.15314520000004</c:v>
                </c:pt>
                <c:pt idx="39">
                  <c:v>980.88837450000165</c:v>
                </c:pt>
                <c:pt idx="40">
                  <c:v>1000.427542999999</c:v>
                </c:pt>
                <c:pt idx="41">
                  <c:v>1018.014367</c:v>
                </c:pt>
                <c:pt idx="42">
                  <c:v>1045.944518</c:v>
                </c:pt>
                <c:pt idx="43">
                  <c:v>1057.768298</c:v>
                </c:pt>
                <c:pt idx="44">
                  <c:v>1077.991145</c:v>
                </c:pt>
                <c:pt idx="45">
                  <c:v>1099.1184229999974</c:v>
                </c:pt>
                <c:pt idx="46">
                  <c:v>1122.3381830000001</c:v>
                </c:pt>
                <c:pt idx="47">
                  <c:v>1144.387823</c:v>
                </c:pt>
                <c:pt idx="48">
                  <c:v>1156.3701129999977</c:v>
                </c:pt>
                <c:pt idx="49">
                  <c:v>1168.993056</c:v>
                </c:pt>
                <c:pt idx="50">
                  <c:v>1189.94</c:v>
                </c:pt>
                <c:pt idx="51">
                  <c:v>1196.48</c:v>
                </c:pt>
              </c:numCache>
            </c:numRef>
          </c:val>
        </c:ser>
        <c:ser>
          <c:idx val="4"/>
          <c:order val="2"/>
          <c:tx>
            <c:strRef>
              <c:f>Sheet1!$A$5</c:f>
              <c:strCache>
                <c:ptCount val="1"/>
                <c:pt idx="0">
                  <c:v>2008/09</c:v>
                </c:pt>
              </c:strCache>
            </c:strRef>
          </c:tx>
          <c:spPr>
            <a:ln w="31096">
              <a:solidFill>
                <a:srgbClr val="339966"/>
              </a:solidFill>
              <a:prstDash val="solid"/>
            </a:ln>
          </c:spPr>
          <c:marker>
            <c:symbol val="circle"/>
            <c:size val="4"/>
            <c:spPr>
              <a:solidFill>
                <a:srgbClr val="339966"/>
              </a:solidFill>
              <a:ln>
                <a:solidFill>
                  <a:srgbClr val="339966"/>
                </a:solidFill>
                <a:prstDash val="solid"/>
              </a:ln>
            </c:spPr>
          </c:marker>
          <c:cat>
            <c:strRef>
              <c:f>Sheet1!$B$1:$BA$1</c:f>
              <c:strCache>
                <c:ptCount val="52"/>
                <c:pt idx="0">
                  <c:v>Week 1</c:v>
                </c:pt>
                <c:pt idx="1">
                  <c:v>Week 2</c:v>
                </c:pt>
                <c:pt idx="2">
                  <c:v>Week 3</c:v>
                </c:pt>
                <c:pt idx="3">
                  <c:v>Week 4</c:v>
                </c:pt>
                <c:pt idx="4">
                  <c:v>Week 5 </c:v>
                </c:pt>
                <c:pt idx="5">
                  <c:v>Week 6</c:v>
                </c:pt>
                <c:pt idx="6">
                  <c:v>Week 7</c:v>
                </c:pt>
                <c:pt idx="7">
                  <c:v>Week 8</c:v>
                </c:pt>
                <c:pt idx="8">
                  <c:v>Week 9</c:v>
                </c:pt>
                <c:pt idx="9">
                  <c:v>Week 10</c:v>
                </c:pt>
                <c:pt idx="10">
                  <c:v>Week 11</c:v>
                </c:pt>
                <c:pt idx="11">
                  <c:v>Week 12</c:v>
                </c:pt>
                <c:pt idx="12">
                  <c:v>Week 13</c:v>
                </c:pt>
                <c:pt idx="13">
                  <c:v>Week 14</c:v>
                </c:pt>
                <c:pt idx="14">
                  <c:v>Week 15</c:v>
                </c:pt>
                <c:pt idx="15">
                  <c:v>Week 16</c:v>
                </c:pt>
                <c:pt idx="16">
                  <c:v>Week 17</c:v>
                </c:pt>
                <c:pt idx="17">
                  <c:v>Week 18</c:v>
                </c:pt>
                <c:pt idx="18">
                  <c:v>Week 19</c:v>
                </c:pt>
                <c:pt idx="19">
                  <c:v>Week 20</c:v>
                </c:pt>
                <c:pt idx="20">
                  <c:v>Week 21</c:v>
                </c:pt>
                <c:pt idx="21">
                  <c:v>Week 22</c:v>
                </c:pt>
                <c:pt idx="22">
                  <c:v>Week 23</c:v>
                </c:pt>
                <c:pt idx="23">
                  <c:v>Week 24</c:v>
                </c:pt>
                <c:pt idx="24">
                  <c:v>Week 25</c:v>
                </c:pt>
                <c:pt idx="25">
                  <c:v>Week 26</c:v>
                </c:pt>
                <c:pt idx="26">
                  <c:v>Week 27</c:v>
                </c:pt>
                <c:pt idx="27">
                  <c:v>Week 28</c:v>
                </c:pt>
                <c:pt idx="28">
                  <c:v>Week 29</c:v>
                </c:pt>
                <c:pt idx="29">
                  <c:v>Week 30</c:v>
                </c:pt>
                <c:pt idx="30">
                  <c:v>Week 31</c:v>
                </c:pt>
                <c:pt idx="31">
                  <c:v>Week 32</c:v>
                </c:pt>
                <c:pt idx="32">
                  <c:v>Week 33</c:v>
                </c:pt>
                <c:pt idx="33">
                  <c:v>Week 34</c:v>
                </c:pt>
                <c:pt idx="34">
                  <c:v>Week 35</c:v>
                </c:pt>
                <c:pt idx="35">
                  <c:v>Week 36</c:v>
                </c:pt>
                <c:pt idx="36">
                  <c:v>Week 37</c:v>
                </c:pt>
                <c:pt idx="37">
                  <c:v>Week 38</c:v>
                </c:pt>
                <c:pt idx="38">
                  <c:v>Week 39</c:v>
                </c:pt>
                <c:pt idx="39">
                  <c:v>Week 40</c:v>
                </c:pt>
                <c:pt idx="40">
                  <c:v>Week 41</c:v>
                </c:pt>
                <c:pt idx="41">
                  <c:v>Week 42</c:v>
                </c:pt>
                <c:pt idx="42">
                  <c:v>Week 43</c:v>
                </c:pt>
                <c:pt idx="43">
                  <c:v>Week 44</c:v>
                </c:pt>
                <c:pt idx="44">
                  <c:v>Week 45</c:v>
                </c:pt>
                <c:pt idx="45">
                  <c:v>Week 46</c:v>
                </c:pt>
                <c:pt idx="46">
                  <c:v>Week 47</c:v>
                </c:pt>
                <c:pt idx="47">
                  <c:v>Week 48</c:v>
                </c:pt>
                <c:pt idx="48">
                  <c:v>Week 49</c:v>
                </c:pt>
                <c:pt idx="49">
                  <c:v>Week 50</c:v>
                </c:pt>
                <c:pt idx="50">
                  <c:v>Week 51</c:v>
                </c:pt>
                <c:pt idx="51">
                  <c:v>Week 52</c:v>
                </c:pt>
              </c:strCache>
            </c:strRef>
          </c:cat>
          <c:val>
            <c:numRef>
              <c:f>Sheet1!$B$5:$BA$5</c:f>
              <c:numCache>
                <c:formatCode>General</c:formatCode>
                <c:ptCount val="52"/>
                <c:pt idx="0">
                  <c:v>13.471450617283976</c:v>
                </c:pt>
                <c:pt idx="1">
                  <c:v>27.215544178199959</c:v>
                </c:pt>
                <c:pt idx="2">
                  <c:v>45.745061394900013</c:v>
                </c:pt>
                <c:pt idx="3">
                  <c:v>61.774463776200001</c:v>
                </c:pt>
                <c:pt idx="4">
                  <c:v>82.795461058800001</c:v>
                </c:pt>
                <c:pt idx="5">
                  <c:v>106.49426571000021</c:v>
                </c:pt>
                <c:pt idx="6">
                  <c:v>137.17628403359998</c:v>
                </c:pt>
                <c:pt idx="7">
                  <c:v>158.40819015420001</c:v>
                </c:pt>
                <c:pt idx="8">
                  <c:v>187.82982608040035</c:v>
                </c:pt>
                <c:pt idx="9">
                  <c:v>217.70197651230004</c:v>
                </c:pt>
                <c:pt idx="10">
                  <c:v>255.74350073999955</c:v>
                </c:pt>
                <c:pt idx="11">
                  <c:v>281.04106052190002</c:v>
                </c:pt>
                <c:pt idx="12">
                  <c:v>312.33655166069906</c:v>
                </c:pt>
                <c:pt idx="13">
                  <c:v>337.6132777647</c:v>
                </c:pt>
                <c:pt idx="14">
                  <c:v>357.32267193209969</c:v>
                </c:pt>
                <c:pt idx="15">
                  <c:v>384.16354060139997</c:v>
                </c:pt>
                <c:pt idx="16">
                  <c:v>407.39683931729894</c:v>
                </c:pt>
                <c:pt idx="17">
                  <c:v>440.22050093909945</c:v>
                </c:pt>
                <c:pt idx="18">
                  <c:v>464.16747254009999</c:v>
                </c:pt>
                <c:pt idx="19">
                  <c:v>483.25997672819938</c:v>
                </c:pt>
                <c:pt idx="20">
                  <c:v>504.95040748109938</c:v>
                </c:pt>
                <c:pt idx="21">
                  <c:v>519</c:v>
                </c:pt>
                <c:pt idx="22">
                  <c:v>535</c:v>
                </c:pt>
                <c:pt idx="23">
                  <c:v>551</c:v>
                </c:pt>
                <c:pt idx="24">
                  <c:v>572.9</c:v>
                </c:pt>
                <c:pt idx="25">
                  <c:v>589.95999999999947</c:v>
                </c:pt>
                <c:pt idx="26">
                  <c:v>601.78000000000054</c:v>
                </c:pt>
                <c:pt idx="27">
                  <c:v>617</c:v>
                </c:pt>
                <c:pt idx="28">
                  <c:v>628</c:v>
                </c:pt>
                <c:pt idx="29">
                  <c:v>634</c:v>
                </c:pt>
                <c:pt idx="30">
                  <c:v>647</c:v>
                </c:pt>
                <c:pt idx="31">
                  <c:v>668</c:v>
                </c:pt>
                <c:pt idx="32">
                  <c:v>675</c:v>
                </c:pt>
                <c:pt idx="33">
                  <c:v>687.5</c:v>
                </c:pt>
                <c:pt idx="34">
                  <c:v>702</c:v>
                </c:pt>
                <c:pt idx="35">
                  <c:v>721</c:v>
                </c:pt>
                <c:pt idx="36">
                  <c:v>731</c:v>
                </c:pt>
                <c:pt idx="37">
                  <c:v>742</c:v>
                </c:pt>
                <c:pt idx="38">
                  <c:v>751</c:v>
                </c:pt>
                <c:pt idx="39">
                  <c:v>767</c:v>
                </c:pt>
                <c:pt idx="40">
                  <c:v>779</c:v>
                </c:pt>
                <c:pt idx="41">
                  <c:v>801</c:v>
                </c:pt>
                <c:pt idx="42">
                  <c:v>814.48</c:v>
                </c:pt>
                <c:pt idx="43">
                  <c:v>833</c:v>
                </c:pt>
                <c:pt idx="44">
                  <c:v>851.05</c:v>
                </c:pt>
                <c:pt idx="45">
                  <c:v>865.29000000000053</c:v>
                </c:pt>
                <c:pt idx="46">
                  <c:v>879</c:v>
                </c:pt>
                <c:pt idx="47">
                  <c:v>888</c:v>
                </c:pt>
                <c:pt idx="48">
                  <c:v>900</c:v>
                </c:pt>
                <c:pt idx="49">
                  <c:v>914</c:v>
                </c:pt>
                <c:pt idx="50">
                  <c:v>931</c:v>
                </c:pt>
                <c:pt idx="51">
                  <c:v>954</c:v>
                </c:pt>
              </c:numCache>
            </c:numRef>
          </c:val>
        </c:ser>
        <c:ser>
          <c:idx val="5"/>
          <c:order val="3"/>
          <c:tx>
            <c:strRef>
              <c:f>Sheet1!$A$6</c:f>
              <c:strCache>
                <c:ptCount val="1"/>
                <c:pt idx="0">
                  <c:v>2009/10</c:v>
                </c:pt>
              </c:strCache>
            </c:strRef>
          </c:tx>
          <c:spPr>
            <a:ln w="31750">
              <a:solidFill>
                <a:schemeClr val="tx1"/>
              </a:solidFill>
              <a:prstDash val="solid"/>
            </a:ln>
          </c:spPr>
          <c:marker>
            <c:symbol val="circle"/>
            <c:size val="5"/>
            <c:spPr>
              <a:solidFill>
                <a:schemeClr val="tx1"/>
              </a:solidFill>
              <a:ln>
                <a:solidFill>
                  <a:schemeClr val="tx1"/>
                </a:solidFill>
                <a:prstDash val="solid"/>
              </a:ln>
            </c:spPr>
          </c:marker>
          <c:cat>
            <c:strRef>
              <c:f>Sheet1!$B$1:$BA$1</c:f>
              <c:strCache>
                <c:ptCount val="52"/>
                <c:pt idx="0">
                  <c:v>Week 1</c:v>
                </c:pt>
                <c:pt idx="1">
                  <c:v>Week 2</c:v>
                </c:pt>
                <c:pt idx="2">
                  <c:v>Week 3</c:v>
                </c:pt>
                <c:pt idx="3">
                  <c:v>Week 4</c:v>
                </c:pt>
                <c:pt idx="4">
                  <c:v>Week 5 </c:v>
                </c:pt>
                <c:pt idx="5">
                  <c:v>Week 6</c:v>
                </c:pt>
                <c:pt idx="6">
                  <c:v>Week 7</c:v>
                </c:pt>
                <c:pt idx="7">
                  <c:v>Week 8</c:v>
                </c:pt>
                <c:pt idx="8">
                  <c:v>Week 9</c:v>
                </c:pt>
                <c:pt idx="9">
                  <c:v>Week 10</c:v>
                </c:pt>
                <c:pt idx="10">
                  <c:v>Week 11</c:v>
                </c:pt>
                <c:pt idx="11">
                  <c:v>Week 12</c:v>
                </c:pt>
                <c:pt idx="12">
                  <c:v>Week 13</c:v>
                </c:pt>
                <c:pt idx="13">
                  <c:v>Week 14</c:v>
                </c:pt>
                <c:pt idx="14">
                  <c:v>Week 15</c:v>
                </c:pt>
                <c:pt idx="15">
                  <c:v>Week 16</c:v>
                </c:pt>
                <c:pt idx="16">
                  <c:v>Week 17</c:v>
                </c:pt>
                <c:pt idx="17">
                  <c:v>Week 18</c:v>
                </c:pt>
                <c:pt idx="18">
                  <c:v>Week 19</c:v>
                </c:pt>
                <c:pt idx="19">
                  <c:v>Week 20</c:v>
                </c:pt>
                <c:pt idx="20">
                  <c:v>Week 21</c:v>
                </c:pt>
                <c:pt idx="21">
                  <c:v>Week 22</c:v>
                </c:pt>
                <c:pt idx="22">
                  <c:v>Week 23</c:v>
                </c:pt>
                <c:pt idx="23">
                  <c:v>Week 24</c:v>
                </c:pt>
                <c:pt idx="24">
                  <c:v>Week 25</c:v>
                </c:pt>
                <c:pt idx="25">
                  <c:v>Week 26</c:v>
                </c:pt>
                <c:pt idx="26">
                  <c:v>Week 27</c:v>
                </c:pt>
                <c:pt idx="27">
                  <c:v>Week 28</c:v>
                </c:pt>
                <c:pt idx="28">
                  <c:v>Week 29</c:v>
                </c:pt>
                <c:pt idx="29">
                  <c:v>Week 30</c:v>
                </c:pt>
                <c:pt idx="30">
                  <c:v>Week 31</c:v>
                </c:pt>
                <c:pt idx="31">
                  <c:v>Week 32</c:v>
                </c:pt>
                <c:pt idx="32">
                  <c:v>Week 33</c:v>
                </c:pt>
                <c:pt idx="33">
                  <c:v>Week 34</c:v>
                </c:pt>
                <c:pt idx="34">
                  <c:v>Week 35</c:v>
                </c:pt>
                <c:pt idx="35">
                  <c:v>Week 36</c:v>
                </c:pt>
                <c:pt idx="36">
                  <c:v>Week 37</c:v>
                </c:pt>
                <c:pt idx="37">
                  <c:v>Week 38</c:v>
                </c:pt>
                <c:pt idx="38">
                  <c:v>Week 39</c:v>
                </c:pt>
                <c:pt idx="39">
                  <c:v>Week 40</c:v>
                </c:pt>
                <c:pt idx="40">
                  <c:v>Week 41</c:v>
                </c:pt>
                <c:pt idx="41">
                  <c:v>Week 42</c:v>
                </c:pt>
                <c:pt idx="42">
                  <c:v>Week 43</c:v>
                </c:pt>
                <c:pt idx="43">
                  <c:v>Week 44</c:v>
                </c:pt>
                <c:pt idx="44">
                  <c:v>Week 45</c:v>
                </c:pt>
                <c:pt idx="45">
                  <c:v>Week 46</c:v>
                </c:pt>
                <c:pt idx="46">
                  <c:v>Week 47</c:v>
                </c:pt>
                <c:pt idx="47">
                  <c:v>Week 48</c:v>
                </c:pt>
                <c:pt idx="48">
                  <c:v>Week 49</c:v>
                </c:pt>
                <c:pt idx="49">
                  <c:v>Week 50</c:v>
                </c:pt>
                <c:pt idx="50">
                  <c:v>Week 51</c:v>
                </c:pt>
                <c:pt idx="51">
                  <c:v>Week 52</c:v>
                </c:pt>
              </c:strCache>
            </c:strRef>
          </c:cat>
          <c:val>
            <c:numRef>
              <c:f>Sheet1!$B$6:$BA$6</c:f>
              <c:numCache>
                <c:formatCode>General</c:formatCode>
                <c:ptCount val="52"/>
                <c:pt idx="0">
                  <c:v>2.8</c:v>
                </c:pt>
                <c:pt idx="1">
                  <c:v>17.21</c:v>
                </c:pt>
                <c:pt idx="2">
                  <c:v>29.110000000000031</c:v>
                </c:pt>
                <c:pt idx="3">
                  <c:v>42.58</c:v>
                </c:pt>
                <c:pt idx="4">
                  <c:v>56.11</c:v>
                </c:pt>
                <c:pt idx="5">
                  <c:v>62</c:v>
                </c:pt>
                <c:pt idx="6">
                  <c:v>78</c:v>
                </c:pt>
                <c:pt idx="7">
                  <c:v>89.5</c:v>
                </c:pt>
                <c:pt idx="8">
                  <c:v>103.84</c:v>
                </c:pt>
              </c:numCache>
            </c:numRef>
          </c:val>
        </c:ser>
        <c:marker val="1"/>
        <c:axId val="68067712"/>
        <c:axId val="68069632"/>
      </c:lineChart>
      <c:catAx>
        <c:axId val="68067712"/>
        <c:scaling>
          <c:orientation val="minMax"/>
        </c:scaling>
        <c:axPos val="b"/>
        <c:numFmt formatCode="General" sourceLinked="1"/>
        <c:tickLblPos val="nextTo"/>
        <c:spPr>
          <a:ln w="2591">
            <a:solidFill>
              <a:schemeClr val="tx1"/>
            </a:solidFill>
            <a:prstDash val="solid"/>
          </a:ln>
        </c:spPr>
        <c:txPr>
          <a:bodyPr rot="-2700000" vert="horz"/>
          <a:lstStyle/>
          <a:p>
            <a:pPr>
              <a:defRPr sz="979" b="1" i="0" u="none" strike="noStrike" baseline="0">
                <a:solidFill>
                  <a:schemeClr val="tx1"/>
                </a:solidFill>
                <a:latin typeface="Arial"/>
                <a:ea typeface="Arial"/>
                <a:cs typeface="Arial"/>
              </a:defRPr>
            </a:pPr>
            <a:endParaRPr lang="en-US"/>
          </a:p>
        </c:txPr>
        <c:crossAx val="68069632"/>
        <c:crosses val="autoZero"/>
        <c:auto val="1"/>
        <c:lblAlgn val="ctr"/>
        <c:lblOffset val="100"/>
        <c:tickLblSkip val="2"/>
        <c:tickMarkSkip val="1"/>
      </c:catAx>
      <c:valAx>
        <c:axId val="68069632"/>
        <c:scaling>
          <c:orientation val="minMax"/>
          <c:max val="1300"/>
        </c:scaling>
        <c:axPos val="l"/>
        <c:majorGridlines>
          <c:spPr>
            <a:ln w="2591">
              <a:solidFill>
                <a:schemeClr val="tx1"/>
              </a:solidFill>
              <a:prstDash val="solid"/>
            </a:ln>
          </c:spPr>
        </c:majorGridlines>
        <c:title>
          <c:tx>
            <c:rich>
              <a:bodyPr rot="0" vert="horz"/>
              <a:lstStyle/>
              <a:p>
                <a:pPr algn="ctr">
                  <a:defRPr sz="939" b="1" i="0" u="none" strike="noStrike" baseline="0">
                    <a:solidFill>
                      <a:schemeClr val="tx1"/>
                    </a:solidFill>
                    <a:latin typeface="Arial"/>
                    <a:ea typeface="Arial"/>
                    <a:cs typeface="Arial"/>
                  </a:defRPr>
                </a:pPr>
                <a:r>
                  <a:rPr lang="en-US"/>
                  <a:t>million bushels</a:t>
                </a:r>
              </a:p>
            </c:rich>
          </c:tx>
          <c:layout>
            <c:manualLayout>
              <c:xMode val="edge"/>
              <c:yMode val="edge"/>
              <c:x val="2.3307436182020001E-2"/>
              <c:y val="2.283849918433941E-2"/>
            </c:manualLayout>
          </c:layout>
          <c:spPr>
            <a:noFill/>
            <a:ln w="20731">
              <a:noFill/>
            </a:ln>
          </c:spPr>
        </c:title>
        <c:numFmt formatCode="#,##0" sourceLinked="0"/>
        <c:tickLblPos val="nextTo"/>
        <c:spPr>
          <a:ln w="2591">
            <a:solidFill>
              <a:schemeClr val="tx1"/>
            </a:solidFill>
            <a:prstDash val="solid"/>
          </a:ln>
        </c:spPr>
        <c:txPr>
          <a:bodyPr rot="0" vert="horz"/>
          <a:lstStyle/>
          <a:p>
            <a:pPr>
              <a:defRPr sz="979" b="1" i="0" u="none" strike="noStrike" baseline="0">
                <a:solidFill>
                  <a:schemeClr val="tx1"/>
                </a:solidFill>
                <a:latin typeface="Arial"/>
                <a:ea typeface="Arial"/>
                <a:cs typeface="Arial"/>
              </a:defRPr>
            </a:pPr>
            <a:endParaRPr lang="en-US"/>
          </a:p>
        </c:txPr>
        <c:crossAx val="68067712"/>
        <c:crosses val="autoZero"/>
        <c:crossBetween val="between"/>
        <c:majorUnit val="100"/>
      </c:valAx>
      <c:spPr>
        <a:noFill/>
        <a:ln w="10365">
          <a:solidFill>
            <a:schemeClr val="tx1"/>
          </a:solidFill>
          <a:prstDash val="solid"/>
        </a:ln>
      </c:spPr>
    </c:plotArea>
    <c:legend>
      <c:legendPos val="b"/>
      <c:layout>
        <c:manualLayout>
          <c:xMode val="edge"/>
          <c:yMode val="edge"/>
          <c:x val="9.0848617427742029E-2"/>
          <c:y val="0.91117589024776169"/>
          <c:w val="0.88075151847502864"/>
          <c:h val="4.1847508423149236E-2"/>
        </c:manualLayout>
      </c:layout>
      <c:spPr>
        <a:noFill/>
        <a:ln w="2591">
          <a:solidFill>
            <a:schemeClr val="tx1"/>
          </a:solidFill>
          <a:prstDash val="solid"/>
        </a:ln>
      </c:spPr>
      <c:txPr>
        <a:bodyPr/>
        <a:lstStyle/>
        <a:p>
          <a:pPr>
            <a:defRPr sz="1049"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551" b="1" i="0" u="none" strike="noStrike" baseline="0">
          <a:solidFill>
            <a:schemeClr val="tx1"/>
          </a:solidFill>
          <a:latin typeface="Arial"/>
          <a:ea typeface="Arial"/>
          <a:cs typeface="Aria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Australia</c:v>
                </c:pt>
              </c:strCache>
            </c:strRef>
          </c:tx>
          <c:spPr>
            <a:solidFill>
              <a:srgbClr val="0070C0"/>
            </a:solidFill>
            <a:ln>
              <a:solidFill>
                <a:schemeClr val="tx1"/>
              </a:solidFill>
            </a:ln>
          </c:spPr>
          <c:cat>
            <c:strRef>
              <c:f>Sheet1!$A$2:$A$12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Sheet1!$B$2:$B$12</c:f>
              <c:numCache>
                <c:formatCode>#,##0</c:formatCode>
                <c:ptCount val="11"/>
                <c:pt idx="0">
                  <c:v>17844</c:v>
                </c:pt>
                <c:pt idx="1">
                  <c:v>15930</c:v>
                </c:pt>
                <c:pt idx="2">
                  <c:v>16409</c:v>
                </c:pt>
                <c:pt idx="3">
                  <c:v>9146</c:v>
                </c:pt>
                <c:pt idx="4">
                  <c:v>18031</c:v>
                </c:pt>
                <c:pt idx="5">
                  <c:v>14722</c:v>
                </c:pt>
                <c:pt idx="6">
                  <c:v>16012</c:v>
                </c:pt>
                <c:pt idx="7">
                  <c:v>8728</c:v>
                </c:pt>
                <c:pt idx="8">
                  <c:v>7487</c:v>
                </c:pt>
                <c:pt idx="9">
                  <c:v>14000</c:v>
                </c:pt>
                <c:pt idx="10">
                  <c:v>15500</c:v>
                </c:pt>
              </c:numCache>
            </c:numRef>
          </c:val>
        </c:ser>
        <c:ser>
          <c:idx val="1"/>
          <c:order val="1"/>
          <c:tx>
            <c:strRef>
              <c:f>Sheet1!$C$1</c:f>
              <c:strCache>
                <c:ptCount val="1"/>
                <c:pt idx="0">
                  <c:v>Canada</c:v>
                </c:pt>
              </c:strCache>
            </c:strRef>
          </c:tx>
          <c:spPr>
            <a:solidFill>
              <a:srgbClr val="FF0000"/>
            </a:solidFill>
            <a:ln>
              <a:solidFill>
                <a:srgbClr val="000000"/>
              </a:solidFill>
            </a:ln>
          </c:spPr>
          <c:cat>
            <c:strRef>
              <c:f>Sheet1!$A$2:$A$12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Sheet1!$C$2:$C$12</c:f>
              <c:numCache>
                <c:formatCode>#,##0</c:formatCode>
                <c:ptCount val="11"/>
                <c:pt idx="0">
                  <c:v>19165</c:v>
                </c:pt>
                <c:pt idx="1">
                  <c:v>17316</c:v>
                </c:pt>
                <c:pt idx="2">
                  <c:v>16272</c:v>
                </c:pt>
                <c:pt idx="3">
                  <c:v>9432</c:v>
                </c:pt>
                <c:pt idx="4">
                  <c:v>15843</c:v>
                </c:pt>
                <c:pt idx="5">
                  <c:v>14872</c:v>
                </c:pt>
                <c:pt idx="6">
                  <c:v>16020</c:v>
                </c:pt>
                <c:pt idx="7">
                  <c:v>19434</c:v>
                </c:pt>
                <c:pt idx="8">
                  <c:v>16375</c:v>
                </c:pt>
                <c:pt idx="9">
                  <c:v>17500</c:v>
                </c:pt>
                <c:pt idx="10">
                  <c:v>17000</c:v>
                </c:pt>
              </c:numCache>
            </c:numRef>
          </c:val>
        </c:ser>
        <c:ser>
          <c:idx val="2"/>
          <c:order val="2"/>
          <c:tx>
            <c:strRef>
              <c:f>Sheet1!$D$1</c:f>
              <c:strCache>
                <c:ptCount val="1"/>
                <c:pt idx="0">
                  <c:v>Argentina</c:v>
                </c:pt>
              </c:strCache>
            </c:strRef>
          </c:tx>
          <c:spPr>
            <a:solidFill>
              <a:srgbClr val="00B050"/>
            </a:solidFill>
            <a:ln>
              <a:solidFill>
                <a:srgbClr val="000000"/>
              </a:solidFill>
            </a:ln>
          </c:spPr>
          <c:cat>
            <c:strRef>
              <c:f>Sheet1!$A$2:$A$12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Sheet1!$D$2:$D$12</c:f>
              <c:numCache>
                <c:formatCode>#,##0</c:formatCode>
                <c:ptCount val="11"/>
                <c:pt idx="0">
                  <c:v>11589</c:v>
                </c:pt>
                <c:pt idx="1">
                  <c:v>11272</c:v>
                </c:pt>
                <c:pt idx="2">
                  <c:v>10075</c:v>
                </c:pt>
                <c:pt idx="3">
                  <c:v>6759</c:v>
                </c:pt>
                <c:pt idx="4">
                  <c:v>9407</c:v>
                </c:pt>
                <c:pt idx="5">
                  <c:v>11748</c:v>
                </c:pt>
                <c:pt idx="6">
                  <c:v>9478</c:v>
                </c:pt>
                <c:pt idx="7">
                  <c:v>10709</c:v>
                </c:pt>
                <c:pt idx="8">
                  <c:v>11197</c:v>
                </c:pt>
                <c:pt idx="9">
                  <c:v>5500</c:v>
                </c:pt>
                <c:pt idx="10">
                  <c:v>4000</c:v>
                </c:pt>
              </c:numCache>
            </c:numRef>
          </c:val>
        </c:ser>
        <c:overlap val="100"/>
        <c:axId val="68097152"/>
        <c:axId val="68098688"/>
      </c:barChart>
      <c:catAx>
        <c:axId val="68097152"/>
        <c:scaling>
          <c:orientation val="minMax"/>
        </c:scaling>
        <c:axPos val="b"/>
        <c:tickLblPos val="nextTo"/>
        <c:txPr>
          <a:bodyPr/>
          <a:lstStyle/>
          <a:p>
            <a:pPr>
              <a:defRPr sz="1000"/>
            </a:pPr>
            <a:endParaRPr lang="en-US"/>
          </a:p>
        </c:txPr>
        <c:crossAx val="68098688"/>
        <c:crosses val="autoZero"/>
        <c:auto val="1"/>
        <c:lblAlgn val="ctr"/>
        <c:lblOffset val="100"/>
      </c:catAx>
      <c:valAx>
        <c:axId val="68098688"/>
        <c:scaling>
          <c:orientation val="minMax"/>
          <c:max val="80000"/>
        </c:scaling>
        <c:axPos val="l"/>
        <c:majorGridlines/>
        <c:numFmt formatCode="#,##0" sourceLinked="1"/>
        <c:tickLblPos val="nextTo"/>
        <c:txPr>
          <a:bodyPr/>
          <a:lstStyle/>
          <a:p>
            <a:pPr>
              <a:defRPr sz="1200"/>
            </a:pPr>
            <a:endParaRPr lang="en-US"/>
          </a:p>
        </c:txPr>
        <c:crossAx val="68097152"/>
        <c:crosses val="autoZero"/>
        <c:crossBetween val="between"/>
      </c:valAx>
    </c:plotArea>
    <c:legend>
      <c:legendPos val="b"/>
      <c:layout/>
      <c:txPr>
        <a:bodyPr/>
        <a:lstStyle/>
        <a:p>
          <a:pPr>
            <a:defRPr sz="1200"/>
          </a:pPr>
          <a:endParaRPr lang="en-US"/>
        </a:p>
      </c:txP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Australia</c:v>
                </c:pt>
              </c:strCache>
            </c:strRef>
          </c:tx>
          <c:spPr>
            <a:solidFill>
              <a:srgbClr val="0070C0"/>
            </a:solidFill>
            <a:ln>
              <a:solidFill>
                <a:srgbClr val="000000"/>
              </a:solidFill>
            </a:ln>
          </c:spPr>
          <c:cat>
            <c:strRef>
              <c:f>Sheet1!$A$2:$A$12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Sheet1!$B$2:$B$12</c:f>
              <c:numCache>
                <c:formatCode>#,##0</c:formatCode>
                <c:ptCount val="11"/>
                <c:pt idx="0">
                  <c:v>24757</c:v>
                </c:pt>
                <c:pt idx="1">
                  <c:v>22108</c:v>
                </c:pt>
                <c:pt idx="2">
                  <c:v>24299</c:v>
                </c:pt>
                <c:pt idx="3">
                  <c:v>10132</c:v>
                </c:pt>
                <c:pt idx="4">
                  <c:v>26132</c:v>
                </c:pt>
                <c:pt idx="5">
                  <c:v>21905</c:v>
                </c:pt>
                <c:pt idx="6">
                  <c:v>25173</c:v>
                </c:pt>
                <c:pt idx="7">
                  <c:v>10822</c:v>
                </c:pt>
                <c:pt idx="8">
                  <c:v>13838</c:v>
                </c:pt>
                <c:pt idx="9">
                  <c:v>21500</c:v>
                </c:pt>
                <c:pt idx="10">
                  <c:v>23000</c:v>
                </c:pt>
              </c:numCache>
            </c:numRef>
          </c:val>
        </c:ser>
        <c:ser>
          <c:idx val="1"/>
          <c:order val="1"/>
          <c:tx>
            <c:strRef>
              <c:f>Sheet1!$C$1</c:f>
              <c:strCache>
                <c:ptCount val="1"/>
                <c:pt idx="0">
                  <c:v>Canada</c:v>
                </c:pt>
              </c:strCache>
            </c:strRef>
          </c:tx>
          <c:spPr>
            <a:solidFill>
              <a:srgbClr val="FF0000"/>
            </a:solidFill>
            <a:ln>
              <a:solidFill>
                <a:srgbClr val="000000"/>
              </a:solidFill>
            </a:ln>
          </c:spPr>
          <c:cat>
            <c:strRef>
              <c:f>Sheet1!$A$2:$A$12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Sheet1!$C$2:$C$12</c:f>
              <c:numCache>
                <c:formatCode>#,##0</c:formatCode>
                <c:ptCount val="11"/>
                <c:pt idx="0">
                  <c:v>26941</c:v>
                </c:pt>
                <c:pt idx="1">
                  <c:v>26519</c:v>
                </c:pt>
                <c:pt idx="2">
                  <c:v>20568</c:v>
                </c:pt>
                <c:pt idx="3">
                  <c:v>16198</c:v>
                </c:pt>
                <c:pt idx="4">
                  <c:v>23049</c:v>
                </c:pt>
                <c:pt idx="5">
                  <c:v>24796</c:v>
                </c:pt>
                <c:pt idx="6">
                  <c:v>25748</c:v>
                </c:pt>
                <c:pt idx="7">
                  <c:v>25265</c:v>
                </c:pt>
                <c:pt idx="8">
                  <c:v>20054</c:v>
                </c:pt>
                <c:pt idx="9">
                  <c:v>28610</c:v>
                </c:pt>
                <c:pt idx="10">
                  <c:v>22500</c:v>
                </c:pt>
              </c:numCache>
            </c:numRef>
          </c:val>
        </c:ser>
        <c:ser>
          <c:idx val="2"/>
          <c:order val="2"/>
          <c:tx>
            <c:strRef>
              <c:f>Sheet1!$D$1</c:f>
              <c:strCache>
                <c:ptCount val="1"/>
                <c:pt idx="0">
                  <c:v>Argentina</c:v>
                </c:pt>
              </c:strCache>
            </c:strRef>
          </c:tx>
          <c:spPr>
            <a:solidFill>
              <a:srgbClr val="00B050"/>
            </a:solidFill>
            <a:ln>
              <a:solidFill>
                <a:srgbClr val="000000"/>
              </a:solidFill>
            </a:ln>
          </c:spPr>
          <c:cat>
            <c:strRef>
              <c:f>Sheet1!$A$2:$A$12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Sheet1!$D$2:$D$12</c:f>
              <c:numCache>
                <c:formatCode>#,##0</c:formatCode>
                <c:ptCount val="11"/>
                <c:pt idx="0">
                  <c:v>16400</c:v>
                </c:pt>
                <c:pt idx="1">
                  <c:v>16230</c:v>
                </c:pt>
                <c:pt idx="2">
                  <c:v>15500</c:v>
                </c:pt>
                <c:pt idx="3">
                  <c:v>12300</c:v>
                </c:pt>
                <c:pt idx="4">
                  <c:v>14500</c:v>
                </c:pt>
                <c:pt idx="5">
                  <c:v>16000</c:v>
                </c:pt>
                <c:pt idx="6">
                  <c:v>14500</c:v>
                </c:pt>
                <c:pt idx="7">
                  <c:v>16000</c:v>
                </c:pt>
                <c:pt idx="8">
                  <c:v>16800</c:v>
                </c:pt>
                <c:pt idx="9">
                  <c:v>8400</c:v>
                </c:pt>
                <c:pt idx="10">
                  <c:v>9500</c:v>
                </c:pt>
              </c:numCache>
            </c:numRef>
          </c:val>
        </c:ser>
        <c:overlap val="100"/>
        <c:axId val="68296064"/>
        <c:axId val="68154496"/>
      </c:barChart>
      <c:catAx>
        <c:axId val="68296064"/>
        <c:scaling>
          <c:orientation val="minMax"/>
        </c:scaling>
        <c:axPos val="b"/>
        <c:tickLblPos val="nextTo"/>
        <c:txPr>
          <a:bodyPr/>
          <a:lstStyle/>
          <a:p>
            <a:pPr>
              <a:defRPr sz="1000"/>
            </a:pPr>
            <a:endParaRPr lang="en-US"/>
          </a:p>
        </c:txPr>
        <c:crossAx val="68154496"/>
        <c:crosses val="autoZero"/>
        <c:auto val="1"/>
        <c:lblAlgn val="ctr"/>
        <c:lblOffset val="100"/>
      </c:catAx>
      <c:valAx>
        <c:axId val="68154496"/>
        <c:scaling>
          <c:orientation val="minMax"/>
        </c:scaling>
        <c:axPos val="l"/>
        <c:majorGridlines/>
        <c:numFmt formatCode="#,##0" sourceLinked="1"/>
        <c:tickLblPos val="nextTo"/>
        <c:txPr>
          <a:bodyPr/>
          <a:lstStyle/>
          <a:p>
            <a:pPr>
              <a:defRPr sz="1200"/>
            </a:pPr>
            <a:endParaRPr lang="en-US"/>
          </a:p>
        </c:txPr>
        <c:crossAx val="68296064"/>
        <c:crosses val="autoZero"/>
        <c:crossBetween val="between"/>
      </c:valAx>
    </c:plotArea>
    <c:legend>
      <c:legendPos val="b"/>
      <c:layout/>
      <c:txPr>
        <a:bodyPr/>
        <a:lstStyle/>
        <a:p>
          <a:pPr>
            <a:defRPr sz="1200"/>
          </a:pPr>
          <a:endParaRPr lang="en-US"/>
        </a:p>
      </c:txPr>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0.15596</cdr:x>
      <cdr:y>0.04688</cdr:y>
    </cdr:from>
    <cdr:to>
      <cdr:x>0.20183</cdr:x>
      <cdr:y>0.79688</cdr:y>
    </cdr:to>
    <cdr:sp macro="" textlink="">
      <cdr:nvSpPr>
        <cdr:cNvPr id="2" name="Rectangle 1"/>
        <cdr:cNvSpPr/>
      </cdr:nvSpPr>
      <cdr:spPr bwMode="auto">
        <a:xfrm xmlns:a="http://schemas.openxmlformats.org/drawingml/2006/main">
          <a:off x="1295372" y="228624"/>
          <a:ext cx="381027" cy="3657600"/>
        </a:xfrm>
        <a:prstGeom xmlns:a="http://schemas.openxmlformats.org/drawingml/2006/main" prst="rect">
          <a:avLst/>
        </a:prstGeom>
        <a:solidFill xmlns:a="http://schemas.openxmlformats.org/drawingml/2006/main">
          <a:srgbClr val="FF0000">
            <a:alpha val="25000"/>
          </a:srgbClr>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0.29358</cdr:x>
      <cdr:y>0.04688</cdr:y>
    </cdr:from>
    <cdr:to>
      <cdr:x>0.3578</cdr:x>
      <cdr:y>0.79688</cdr:y>
    </cdr:to>
    <cdr:sp macro="" textlink="">
      <cdr:nvSpPr>
        <cdr:cNvPr id="3" name="Rectangle 2"/>
        <cdr:cNvSpPr/>
      </cdr:nvSpPr>
      <cdr:spPr bwMode="auto">
        <a:xfrm xmlns:a="http://schemas.openxmlformats.org/drawingml/2006/main">
          <a:off x="2438400" y="228600"/>
          <a:ext cx="533400" cy="3657600"/>
        </a:xfrm>
        <a:prstGeom xmlns:a="http://schemas.openxmlformats.org/drawingml/2006/main" prst="rect">
          <a:avLst/>
        </a:prstGeom>
        <a:solidFill xmlns:a="http://schemas.openxmlformats.org/drawingml/2006/main">
          <a:srgbClr val="FF0000">
            <a:alpha val="25000"/>
          </a:srgbClr>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endParaRPr lang="en-US"/>
        </a:p>
      </cdr:txBody>
    </cdr:sp>
  </cdr:relSizeAnchor>
  <cdr:relSizeAnchor xmlns:cdr="http://schemas.openxmlformats.org/drawingml/2006/chartDrawing">
    <cdr:from>
      <cdr:x>0.5474</cdr:x>
      <cdr:y>0.04514</cdr:y>
    </cdr:from>
    <cdr:to>
      <cdr:x>0.61162</cdr:x>
      <cdr:y>0.79514</cdr:y>
    </cdr:to>
    <cdr:sp macro="" textlink="">
      <cdr:nvSpPr>
        <cdr:cNvPr id="4" name="Rectangle 3"/>
        <cdr:cNvSpPr/>
      </cdr:nvSpPr>
      <cdr:spPr bwMode="auto">
        <a:xfrm xmlns:a="http://schemas.openxmlformats.org/drawingml/2006/main">
          <a:off x="4546601" y="220133"/>
          <a:ext cx="533398" cy="3657600"/>
        </a:xfrm>
        <a:prstGeom xmlns:a="http://schemas.openxmlformats.org/drawingml/2006/main" prst="rect">
          <a:avLst/>
        </a:prstGeom>
        <a:solidFill xmlns:a="http://schemas.openxmlformats.org/drawingml/2006/main">
          <a:srgbClr val="FF0000">
            <a:alpha val="25000"/>
          </a:srgbClr>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endParaRPr lang="en-US"/>
        </a:p>
      </cdr:txBody>
    </cdr:sp>
  </cdr:relSizeAnchor>
  <cdr:relSizeAnchor xmlns:cdr="http://schemas.openxmlformats.org/drawingml/2006/chartDrawing">
    <cdr:from>
      <cdr:x>0.77676</cdr:x>
      <cdr:y>0.04688</cdr:y>
    </cdr:from>
    <cdr:to>
      <cdr:x>0.82263</cdr:x>
      <cdr:y>0.79688</cdr:y>
    </cdr:to>
    <cdr:sp macro="" textlink="">
      <cdr:nvSpPr>
        <cdr:cNvPr id="5" name="Rectangle 4"/>
        <cdr:cNvSpPr/>
      </cdr:nvSpPr>
      <cdr:spPr bwMode="auto">
        <a:xfrm xmlns:a="http://schemas.openxmlformats.org/drawingml/2006/main">
          <a:off x="6451629" y="228624"/>
          <a:ext cx="380987" cy="3657600"/>
        </a:xfrm>
        <a:prstGeom xmlns:a="http://schemas.openxmlformats.org/drawingml/2006/main" prst="rect">
          <a:avLst/>
        </a:prstGeom>
        <a:solidFill xmlns:a="http://schemas.openxmlformats.org/drawingml/2006/main">
          <a:srgbClr val="FF0000">
            <a:alpha val="25000"/>
          </a:srgbClr>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endParaRPr lang="en-US"/>
        </a:p>
      </cdr:txBody>
    </cdr:sp>
  </cdr:relSizeAnchor>
  <cdr:relSizeAnchor xmlns:cdr="http://schemas.openxmlformats.org/drawingml/2006/chartDrawing">
    <cdr:from>
      <cdr:x>0.93578</cdr:x>
      <cdr:y>0.04688</cdr:y>
    </cdr:from>
    <cdr:to>
      <cdr:x>0.98165</cdr:x>
      <cdr:y>0.79688</cdr:y>
    </cdr:to>
    <cdr:sp macro="" textlink="">
      <cdr:nvSpPr>
        <cdr:cNvPr id="6" name="Rectangle 5"/>
        <cdr:cNvSpPr/>
      </cdr:nvSpPr>
      <cdr:spPr bwMode="auto">
        <a:xfrm xmlns:a="http://schemas.openxmlformats.org/drawingml/2006/main">
          <a:off x="7772400" y="228624"/>
          <a:ext cx="381000" cy="3657600"/>
        </a:xfrm>
        <a:prstGeom xmlns:a="http://schemas.openxmlformats.org/drawingml/2006/main" prst="rect">
          <a:avLst/>
        </a:prstGeom>
        <a:solidFill xmlns:a="http://schemas.openxmlformats.org/drawingml/2006/main">
          <a:srgbClr val="FF0000">
            <a:alpha val="25000"/>
          </a:srgbClr>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0.81481</cdr:x>
      <cdr:y>0.03367</cdr:y>
    </cdr:from>
    <cdr:to>
      <cdr:x>0.87963</cdr:x>
      <cdr:y>0.15153</cdr:y>
    </cdr:to>
    <cdr:sp macro="" textlink="">
      <cdr:nvSpPr>
        <cdr:cNvPr id="2" name="TextBox 1"/>
        <cdr:cNvSpPr txBox="1"/>
      </cdr:nvSpPr>
      <cdr:spPr>
        <a:xfrm xmlns:a="http://schemas.openxmlformats.org/drawingml/2006/main">
          <a:off x="6705600" y="152400"/>
          <a:ext cx="533400" cy="5334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0.86111</cdr:x>
      <cdr:y>0.10102</cdr:y>
    </cdr:from>
    <cdr:to>
      <cdr:x>0.9537</cdr:x>
      <cdr:y>0.20204</cdr:y>
    </cdr:to>
    <cdr:sp macro="" textlink="">
      <cdr:nvSpPr>
        <cdr:cNvPr id="3" name="TextBox 2"/>
        <cdr:cNvSpPr txBox="1"/>
      </cdr:nvSpPr>
      <cdr:spPr>
        <a:xfrm xmlns:a="http://schemas.openxmlformats.org/drawingml/2006/main">
          <a:off x="7086600" y="457200"/>
          <a:ext cx="761979" cy="45721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dirty="0" smtClean="0"/>
            <a:t>+1.3%</a:t>
          </a:r>
          <a:endParaRPr lang="en-US" dirty="0"/>
        </a:p>
      </cdr:txBody>
    </cdr:sp>
  </cdr:relSizeAnchor>
  <cdr:relSizeAnchor xmlns:cdr="http://schemas.openxmlformats.org/drawingml/2006/chartDrawing">
    <cdr:from>
      <cdr:x>0.86111</cdr:x>
      <cdr:y>0.57243</cdr:y>
    </cdr:from>
    <cdr:to>
      <cdr:x>0.9537</cdr:x>
      <cdr:y>0.67345</cdr:y>
    </cdr:to>
    <cdr:sp macro="" textlink="">
      <cdr:nvSpPr>
        <cdr:cNvPr id="4" name="TextBox 1"/>
        <cdr:cNvSpPr txBox="1"/>
      </cdr:nvSpPr>
      <cdr:spPr>
        <a:xfrm xmlns:a="http://schemas.openxmlformats.org/drawingml/2006/main">
          <a:off x="7086600" y="2590800"/>
          <a:ext cx="761979" cy="4572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dirty="0" smtClean="0"/>
            <a:t>+3.3%</a:t>
          </a:r>
          <a:endParaRPr lang="en-US" dirty="0"/>
        </a:p>
      </cdr:txBody>
    </cdr:sp>
  </cdr:relSizeAnchor>
  <cdr:relSizeAnchor xmlns:cdr="http://schemas.openxmlformats.org/drawingml/2006/chartDrawing">
    <cdr:from>
      <cdr:x>0.85185</cdr:x>
      <cdr:y>0.21887</cdr:y>
    </cdr:from>
    <cdr:to>
      <cdr:x>0.94444</cdr:x>
      <cdr:y>0.31988</cdr:y>
    </cdr:to>
    <cdr:sp macro="" textlink="">
      <cdr:nvSpPr>
        <cdr:cNvPr id="5" name="TextBox 1"/>
        <cdr:cNvSpPr txBox="1"/>
      </cdr:nvSpPr>
      <cdr:spPr>
        <a:xfrm xmlns:a="http://schemas.openxmlformats.org/drawingml/2006/main">
          <a:off x="7010400" y="990600"/>
          <a:ext cx="761979" cy="4571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dirty="0" smtClean="0"/>
            <a:t>  -0.1%</a:t>
          </a:r>
          <a:endParaRPr lang="en-US" dirty="0"/>
        </a:p>
      </cdr:txBody>
    </cdr:sp>
  </cdr:relSizeAnchor>
  <cdr:relSizeAnchor xmlns:cdr="http://schemas.openxmlformats.org/drawingml/2006/chartDrawing">
    <cdr:from>
      <cdr:x>0.85185</cdr:x>
      <cdr:y>0.38723</cdr:y>
    </cdr:from>
    <cdr:to>
      <cdr:x>0.94444</cdr:x>
      <cdr:y>0.48824</cdr:y>
    </cdr:to>
    <cdr:sp macro="" textlink="">
      <cdr:nvSpPr>
        <cdr:cNvPr id="6" name="TextBox 1"/>
        <cdr:cNvSpPr txBox="1"/>
      </cdr:nvSpPr>
      <cdr:spPr>
        <a:xfrm xmlns:a="http://schemas.openxmlformats.org/drawingml/2006/main">
          <a:off x="7010400" y="1752600"/>
          <a:ext cx="761979" cy="457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600" dirty="0" smtClean="0"/>
            <a:t>  </a:t>
          </a:r>
          <a:r>
            <a:rPr lang="en-US" dirty="0" smtClean="0"/>
            <a:t>+0.6%</a:t>
          </a:r>
          <a:endParaRPr 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0.20792</cdr:x>
      <cdr:y>0.51852</cdr:y>
    </cdr:from>
    <cdr:to>
      <cdr:x>0.43564</cdr:x>
      <cdr:y>0.57407</cdr:y>
    </cdr:to>
    <cdr:sp macro="" textlink="">
      <cdr:nvSpPr>
        <cdr:cNvPr id="2" name="TextBox 1"/>
        <cdr:cNvSpPr txBox="1"/>
      </cdr:nvSpPr>
      <cdr:spPr>
        <a:xfrm xmlns:a="http://schemas.openxmlformats.org/drawingml/2006/main">
          <a:off x="1600200" y="2133600"/>
          <a:ext cx="17526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600" dirty="0" smtClean="0"/>
            <a:t>Production </a:t>
          </a:r>
          <a:endParaRPr lang="en-US" sz="1600" dirty="0"/>
        </a:p>
      </cdr:txBody>
    </cdr:sp>
  </cdr:relSizeAnchor>
  <cdr:relSizeAnchor xmlns:cdr="http://schemas.openxmlformats.org/drawingml/2006/chartDrawing">
    <cdr:from>
      <cdr:x>0.36194</cdr:x>
      <cdr:y>0.55556</cdr:y>
    </cdr:from>
    <cdr:to>
      <cdr:x>0.42574</cdr:x>
      <cdr:y>0.5679</cdr:y>
    </cdr:to>
    <cdr:sp macro="" textlink="">
      <cdr:nvSpPr>
        <cdr:cNvPr id="4" name="Straight Arrow Connector 3"/>
        <cdr:cNvSpPr/>
      </cdr:nvSpPr>
      <cdr:spPr bwMode="auto">
        <a:xfrm xmlns:a="http://schemas.openxmlformats.org/drawingml/2006/main" flipV="1">
          <a:off x="2785534" y="2286000"/>
          <a:ext cx="491044" cy="50800"/>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0.15842</cdr:x>
      <cdr:y>0.11111</cdr:y>
    </cdr:from>
    <cdr:to>
      <cdr:x>0.38614</cdr:x>
      <cdr:y>0.16667</cdr:y>
    </cdr:to>
    <cdr:sp macro="" textlink="">
      <cdr:nvSpPr>
        <cdr:cNvPr id="5" name="TextBox 1"/>
        <cdr:cNvSpPr txBox="1"/>
      </cdr:nvSpPr>
      <cdr:spPr>
        <a:xfrm xmlns:a="http://schemas.openxmlformats.org/drawingml/2006/main">
          <a:off x="1219200" y="457200"/>
          <a:ext cx="1752578" cy="2286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r>
            <a:rPr lang="en-US" sz="1600" dirty="0" smtClean="0"/>
            <a:t>Consumption </a:t>
          </a:r>
          <a:endParaRPr lang="en-US" sz="1600" dirty="0"/>
        </a:p>
      </cdr:txBody>
    </cdr:sp>
  </cdr:relSizeAnchor>
  <cdr:relSizeAnchor xmlns:cdr="http://schemas.openxmlformats.org/drawingml/2006/chartDrawing">
    <cdr:from>
      <cdr:x>0.30693</cdr:x>
      <cdr:y>0.2037</cdr:y>
    </cdr:from>
    <cdr:to>
      <cdr:x>0.34984</cdr:x>
      <cdr:y>0.25309</cdr:y>
    </cdr:to>
    <cdr:sp macro="" textlink="">
      <cdr:nvSpPr>
        <cdr:cNvPr id="7" name="Straight Arrow Connector 6"/>
        <cdr:cNvSpPr/>
      </cdr:nvSpPr>
      <cdr:spPr bwMode="auto">
        <a:xfrm xmlns:a="http://schemas.openxmlformats.org/drawingml/2006/main">
          <a:off x="2362200" y="838200"/>
          <a:ext cx="330244" cy="203230"/>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0.06511</cdr:x>
      <cdr:y>0.64074</cdr:y>
    </cdr:from>
    <cdr:to>
      <cdr:x>0.18276</cdr:x>
      <cdr:y>0.73334</cdr:y>
    </cdr:to>
    <cdr:sp macro="" textlink="">
      <cdr:nvSpPr>
        <cdr:cNvPr id="2" name="TextBox 1"/>
        <cdr:cNvSpPr txBox="1"/>
      </cdr:nvSpPr>
      <cdr:spPr>
        <a:xfrm xmlns:a="http://schemas.openxmlformats.org/drawingml/2006/main">
          <a:off x="516013" y="2636508"/>
          <a:ext cx="932352" cy="38103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400" b="1" dirty="0" smtClean="0"/>
            <a:t>€1.17/$1</a:t>
          </a:r>
          <a:endParaRPr lang="en-US" sz="1400" b="1" dirty="0"/>
        </a:p>
      </cdr:txBody>
    </cdr:sp>
  </cdr:relSizeAnchor>
  <cdr:relSizeAnchor xmlns:cdr="http://schemas.openxmlformats.org/drawingml/2006/chartDrawing">
    <cdr:from>
      <cdr:x>0.75369</cdr:x>
      <cdr:y>0.04108</cdr:y>
    </cdr:from>
    <cdr:to>
      <cdr:x>0.86907</cdr:x>
      <cdr:y>0.13367</cdr:y>
    </cdr:to>
    <cdr:sp macro="" textlink="">
      <cdr:nvSpPr>
        <cdr:cNvPr id="5" name="TextBox 1"/>
        <cdr:cNvSpPr txBox="1"/>
      </cdr:nvSpPr>
      <cdr:spPr>
        <a:xfrm xmlns:a="http://schemas.openxmlformats.org/drawingml/2006/main">
          <a:off x="6174372" y="169036"/>
          <a:ext cx="945215" cy="3809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r>
            <a:rPr lang="en-US" sz="1400" b="1" dirty="0" smtClean="0"/>
            <a:t>€0.64/$1</a:t>
          </a:r>
          <a:endParaRPr lang="en-US" sz="1400" b="1" dirty="0"/>
        </a:p>
      </cdr:txBody>
    </cdr:sp>
  </cdr:relSizeAnchor>
  <cdr:relSizeAnchor xmlns:cdr="http://schemas.openxmlformats.org/drawingml/2006/chartDrawing">
    <cdr:from>
      <cdr:x>0.20486</cdr:x>
      <cdr:y>0.40635</cdr:y>
    </cdr:from>
    <cdr:to>
      <cdr:x>0.36172</cdr:x>
      <cdr:y>0.49894</cdr:y>
    </cdr:to>
    <cdr:sp macro="" textlink="">
      <cdr:nvSpPr>
        <cdr:cNvPr id="6" name="TextBox 1"/>
        <cdr:cNvSpPr txBox="1"/>
      </cdr:nvSpPr>
      <cdr:spPr>
        <a:xfrm xmlns:a="http://schemas.openxmlformats.org/drawingml/2006/main">
          <a:off x="1678242" y="1672036"/>
          <a:ext cx="1285027" cy="3809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r>
            <a:rPr lang="en-US" sz="1400" b="1" dirty="0" smtClean="0"/>
            <a:t>€1/$1</a:t>
          </a:r>
          <a:endParaRPr lang="en-US" sz="1400" b="1" dirty="0"/>
        </a:p>
      </cdr:txBody>
    </cdr:sp>
  </cdr:relSizeAnchor>
  <cdr:relSizeAnchor xmlns:cdr="http://schemas.openxmlformats.org/drawingml/2006/chartDrawing">
    <cdr:from>
      <cdr:x>0.86796</cdr:x>
      <cdr:y>0.52417</cdr:y>
    </cdr:from>
    <cdr:to>
      <cdr:x>0.98334</cdr:x>
      <cdr:y>0.62888</cdr:y>
    </cdr:to>
    <cdr:sp macro="" textlink="">
      <cdr:nvSpPr>
        <cdr:cNvPr id="7" name="TextBox 1"/>
        <cdr:cNvSpPr txBox="1"/>
      </cdr:nvSpPr>
      <cdr:spPr>
        <a:xfrm xmlns:a="http://schemas.openxmlformats.org/drawingml/2006/main">
          <a:off x="7110500" y="2156840"/>
          <a:ext cx="945215" cy="4308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inion Pro"/>
            </a:defRPr>
          </a:lvl1pPr>
          <a:lvl2pPr marL="457200" indent="0">
            <a:defRPr sz="1100">
              <a:latin typeface="Minion Pro"/>
            </a:defRPr>
          </a:lvl2pPr>
          <a:lvl3pPr marL="914400" indent="0">
            <a:defRPr sz="1100">
              <a:latin typeface="Minion Pro"/>
            </a:defRPr>
          </a:lvl3pPr>
          <a:lvl4pPr marL="1371600" indent="0">
            <a:defRPr sz="1100">
              <a:latin typeface="Minion Pro"/>
            </a:defRPr>
          </a:lvl4pPr>
          <a:lvl5pPr marL="1828800" indent="0">
            <a:defRPr sz="1100">
              <a:latin typeface="Minion Pro"/>
            </a:defRPr>
          </a:lvl5pPr>
          <a:lvl6pPr marL="2286000" indent="0">
            <a:defRPr sz="1100">
              <a:latin typeface="Minion Pro"/>
            </a:defRPr>
          </a:lvl6pPr>
          <a:lvl7pPr marL="2743200" indent="0">
            <a:defRPr sz="1100">
              <a:latin typeface="Minion Pro"/>
            </a:defRPr>
          </a:lvl7pPr>
          <a:lvl8pPr marL="3200400" indent="0">
            <a:defRPr sz="1100">
              <a:latin typeface="Minion Pro"/>
            </a:defRPr>
          </a:lvl8pPr>
          <a:lvl9pPr marL="3657600" indent="0">
            <a:defRPr sz="1100">
              <a:latin typeface="Minion Pro"/>
            </a:defRPr>
          </a:lvl9pPr>
        </a:lstStyle>
        <a:p xmlns:a="http://schemas.openxmlformats.org/drawingml/2006/main">
          <a:r>
            <a:rPr lang="en-US" sz="1400" b="1" dirty="0" smtClean="0"/>
            <a:t>€0.71/$1</a:t>
          </a:r>
          <a:endParaRPr lang="en-US" sz="14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0.41336</cdr:x>
      <cdr:y>0.00493</cdr:y>
    </cdr:from>
    <cdr:to>
      <cdr:x>0.606</cdr:x>
      <cdr:y>0.17437</cdr:y>
    </cdr:to>
    <cdr:sp macro="" textlink="">
      <cdr:nvSpPr>
        <cdr:cNvPr id="9" name="TextBox 7"/>
        <cdr:cNvSpPr txBox="1"/>
      </cdr:nvSpPr>
      <cdr:spPr>
        <a:xfrm xmlns:a="http://schemas.openxmlformats.org/drawingml/2006/main">
          <a:off x="3549535" y="24939"/>
          <a:ext cx="1654233" cy="856349"/>
        </a:xfrm>
        <a:prstGeom xmlns:a="http://schemas.openxmlformats.org/drawingml/2006/main" prst="rect">
          <a:avLst/>
        </a:prstGeom>
        <a:solidFill xmlns:a="http://schemas.openxmlformats.org/drawingml/2006/main">
          <a:srgbClr val="DAEDEF"/>
        </a:solidFill>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rgbClr val="000000"/>
              </a:solidFill>
              <a:latin typeface="Times" charset="0"/>
            </a:defRPr>
          </a:lvl1pPr>
          <a:lvl2pPr marL="457200" algn="l" rtl="0" eaLnBrk="0" fontAlgn="base" hangingPunct="0">
            <a:spcBef>
              <a:spcPct val="0"/>
            </a:spcBef>
            <a:spcAft>
              <a:spcPct val="0"/>
            </a:spcAft>
            <a:defRPr sz="2400" kern="1200">
              <a:solidFill>
                <a:srgbClr val="000000"/>
              </a:solidFill>
              <a:latin typeface="Times" charset="0"/>
            </a:defRPr>
          </a:lvl2pPr>
          <a:lvl3pPr marL="914400" algn="l" rtl="0" eaLnBrk="0" fontAlgn="base" hangingPunct="0">
            <a:spcBef>
              <a:spcPct val="0"/>
            </a:spcBef>
            <a:spcAft>
              <a:spcPct val="0"/>
            </a:spcAft>
            <a:defRPr sz="2400" kern="1200">
              <a:solidFill>
                <a:srgbClr val="000000"/>
              </a:solidFill>
              <a:latin typeface="Times" charset="0"/>
            </a:defRPr>
          </a:lvl3pPr>
          <a:lvl4pPr marL="1371600" algn="l" rtl="0" eaLnBrk="0" fontAlgn="base" hangingPunct="0">
            <a:spcBef>
              <a:spcPct val="0"/>
            </a:spcBef>
            <a:spcAft>
              <a:spcPct val="0"/>
            </a:spcAft>
            <a:defRPr sz="2400" kern="1200">
              <a:solidFill>
                <a:srgbClr val="000000"/>
              </a:solidFill>
              <a:latin typeface="Times" charset="0"/>
            </a:defRPr>
          </a:lvl4pPr>
          <a:lvl5pPr marL="1828800" algn="l" rtl="0" eaLnBrk="0" fontAlgn="base" hangingPunct="0">
            <a:spcBef>
              <a:spcPct val="0"/>
            </a:spcBef>
            <a:spcAft>
              <a:spcPct val="0"/>
            </a:spcAft>
            <a:defRPr sz="2400" kern="1200">
              <a:solidFill>
                <a:srgbClr val="000000"/>
              </a:solidFill>
              <a:latin typeface="Times" charset="0"/>
            </a:defRPr>
          </a:lvl5pPr>
          <a:lvl6pPr marL="2286000" algn="l" defTabSz="914400" rtl="0" eaLnBrk="1" latinLnBrk="0" hangingPunct="1">
            <a:defRPr sz="2400" kern="1200">
              <a:solidFill>
                <a:srgbClr val="000000"/>
              </a:solidFill>
              <a:latin typeface="Times" charset="0"/>
            </a:defRPr>
          </a:lvl6pPr>
          <a:lvl7pPr marL="2743200" algn="l" defTabSz="914400" rtl="0" eaLnBrk="1" latinLnBrk="0" hangingPunct="1">
            <a:defRPr sz="2400" kern="1200">
              <a:solidFill>
                <a:srgbClr val="000000"/>
              </a:solidFill>
              <a:latin typeface="Times" charset="0"/>
            </a:defRPr>
          </a:lvl7pPr>
          <a:lvl8pPr marL="3200400" algn="l" defTabSz="914400" rtl="0" eaLnBrk="1" latinLnBrk="0" hangingPunct="1">
            <a:defRPr sz="2400" kern="1200">
              <a:solidFill>
                <a:srgbClr val="000000"/>
              </a:solidFill>
              <a:latin typeface="Times" charset="0"/>
            </a:defRPr>
          </a:lvl8pPr>
          <a:lvl9pPr marL="3657600" algn="l" defTabSz="914400" rtl="0" eaLnBrk="1" latinLnBrk="0" hangingPunct="1">
            <a:defRPr sz="2400" kern="1200">
              <a:solidFill>
                <a:srgbClr val="000000"/>
              </a:solidFill>
              <a:latin typeface="Times" charset="0"/>
            </a:defRPr>
          </a:lvl9pPr>
        </a:lstStyle>
        <a:p xmlns:a="http://schemas.openxmlformats.org/drawingml/2006/main">
          <a:pPr algn="ctr"/>
          <a:r>
            <a:rPr lang="en-US" dirty="0" smtClean="0"/>
            <a:t>Strong Episodes</a:t>
          </a:r>
          <a:endParaRPr lang="en-US" dirty="0"/>
        </a:p>
      </cdr:txBody>
    </cdr:sp>
  </cdr:relSizeAnchor>
  <cdr:relSizeAnchor xmlns:cdr="http://schemas.openxmlformats.org/drawingml/2006/chartDrawing">
    <cdr:from>
      <cdr:x>0.091</cdr:x>
      <cdr:y>0.17105</cdr:y>
    </cdr:from>
    <cdr:to>
      <cdr:x>0.5092</cdr:x>
      <cdr:y>0.29605</cdr:y>
    </cdr:to>
    <cdr:sp macro="" textlink="">
      <cdr:nvSpPr>
        <cdr:cNvPr id="11" name="Straight Arrow Connector 10"/>
        <cdr:cNvSpPr/>
      </cdr:nvSpPr>
      <cdr:spPr bwMode="auto">
        <a:xfrm xmlns:a="http://schemas.openxmlformats.org/drawingml/2006/main" rot="10800000" flipV="1">
          <a:off x="781396" y="864510"/>
          <a:ext cx="3591128" cy="631781"/>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0.50145</cdr:x>
      <cdr:y>0.09046</cdr:y>
    </cdr:from>
    <cdr:to>
      <cdr:x>0.89642</cdr:x>
      <cdr:y>0.17114</cdr:y>
    </cdr:to>
    <cdr:sp macro="" textlink="">
      <cdr:nvSpPr>
        <cdr:cNvPr id="13" name="Straight Arrow Connector 12"/>
        <cdr:cNvSpPr/>
      </cdr:nvSpPr>
      <cdr:spPr bwMode="auto">
        <a:xfrm xmlns:a="http://schemas.openxmlformats.org/drawingml/2006/main" flipV="1">
          <a:off x="4305975" y="457199"/>
          <a:ext cx="3391610" cy="407765"/>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0.5092</cdr:x>
      <cdr:y>0.16776</cdr:y>
    </cdr:from>
    <cdr:to>
      <cdr:x>0.67957</cdr:x>
      <cdr:y>0.2659</cdr:y>
    </cdr:to>
    <cdr:sp macro="" textlink="">
      <cdr:nvSpPr>
        <cdr:cNvPr id="15" name="Straight Arrow Connector 14"/>
        <cdr:cNvSpPr/>
      </cdr:nvSpPr>
      <cdr:spPr bwMode="auto">
        <a:xfrm xmlns:a="http://schemas.openxmlformats.org/drawingml/2006/main">
          <a:off x="4372494" y="847899"/>
          <a:ext cx="1463009" cy="495992"/>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0.515</cdr:x>
      <cdr:y>0.1727</cdr:y>
    </cdr:from>
    <cdr:to>
      <cdr:x>0.54017</cdr:x>
      <cdr:y>0.24836</cdr:y>
    </cdr:to>
    <cdr:sp macro="" textlink="">
      <cdr:nvSpPr>
        <cdr:cNvPr id="17" name="Straight Arrow Connector 16"/>
        <cdr:cNvSpPr/>
      </cdr:nvSpPr>
      <cdr:spPr bwMode="auto">
        <a:xfrm xmlns:a="http://schemas.openxmlformats.org/drawingml/2006/main" rot="10800000" flipH="1" flipV="1">
          <a:off x="4422329" y="872848"/>
          <a:ext cx="216173" cy="382373"/>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0.33011</cdr:x>
      <cdr:y>0.17434</cdr:y>
    </cdr:from>
    <cdr:to>
      <cdr:x>0.50726</cdr:x>
      <cdr:y>0.29112</cdr:y>
    </cdr:to>
    <cdr:sp macro="" textlink="">
      <cdr:nvSpPr>
        <cdr:cNvPr id="19" name="Straight Arrow Connector 18"/>
        <cdr:cNvSpPr/>
      </cdr:nvSpPr>
      <cdr:spPr bwMode="auto">
        <a:xfrm xmlns:a="http://schemas.openxmlformats.org/drawingml/2006/main" rot="10800000" flipV="1">
          <a:off x="2834639" y="881137"/>
          <a:ext cx="1521225" cy="590215"/>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0.77391</cdr:x>
      <cdr:y>0.03125</cdr:y>
    </cdr:from>
    <cdr:to>
      <cdr:x>0.84348</cdr:x>
      <cdr:y>0.82813</cdr:y>
    </cdr:to>
    <cdr:sp macro="" textlink="">
      <cdr:nvSpPr>
        <cdr:cNvPr id="2" name="Rectangle 1"/>
        <cdr:cNvSpPr/>
      </cdr:nvSpPr>
      <cdr:spPr>
        <a:xfrm xmlns:a="http://schemas.openxmlformats.org/drawingml/2006/main">
          <a:off x="6781800" y="152400"/>
          <a:ext cx="609600" cy="3886200"/>
        </a:xfrm>
        <a:prstGeom xmlns:a="http://schemas.openxmlformats.org/drawingml/2006/main" prst="rect">
          <a:avLst/>
        </a:prstGeom>
        <a:noFill xmlns:a="http://schemas.openxmlformats.org/drawingml/2006/main"/>
        <a:ln xmlns:a="http://schemas.openxmlformats.org/drawingml/2006/main" w="25400" cap="flat" cmpd="sng" algn="ctr">
          <a:solidFill>
            <a:srgbClr val="FF0000"/>
          </a:solidFill>
          <a:prstDash val="dash"/>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rgbClr val="FFFFFF"/>
              </a:solidFill>
              <a:latin typeface="Arial"/>
            </a:defRPr>
          </a:lvl1pPr>
          <a:lvl2pPr marL="457200" algn="l" rtl="0" fontAlgn="base">
            <a:spcBef>
              <a:spcPct val="0"/>
            </a:spcBef>
            <a:spcAft>
              <a:spcPct val="0"/>
            </a:spcAft>
            <a:defRPr kern="1200">
              <a:solidFill>
                <a:srgbClr val="FFFFFF"/>
              </a:solidFill>
              <a:latin typeface="Arial"/>
            </a:defRPr>
          </a:lvl2pPr>
          <a:lvl3pPr marL="914400" algn="l" rtl="0" fontAlgn="base">
            <a:spcBef>
              <a:spcPct val="0"/>
            </a:spcBef>
            <a:spcAft>
              <a:spcPct val="0"/>
            </a:spcAft>
            <a:defRPr kern="1200">
              <a:solidFill>
                <a:srgbClr val="FFFFFF"/>
              </a:solidFill>
              <a:latin typeface="Arial"/>
            </a:defRPr>
          </a:lvl3pPr>
          <a:lvl4pPr marL="1371600" algn="l" rtl="0" fontAlgn="base">
            <a:spcBef>
              <a:spcPct val="0"/>
            </a:spcBef>
            <a:spcAft>
              <a:spcPct val="0"/>
            </a:spcAft>
            <a:defRPr kern="1200">
              <a:solidFill>
                <a:srgbClr val="FFFFFF"/>
              </a:solidFill>
              <a:latin typeface="Arial"/>
            </a:defRPr>
          </a:lvl4pPr>
          <a:lvl5pPr marL="1828800" algn="l" rtl="0" fontAlgn="base">
            <a:spcBef>
              <a:spcPct val="0"/>
            </a:spcBef>
            <a:spcAft>
              <a:spcPct val="0"/>
            </a:spcAft>
            <a:defRPr kern="1200">
              <a:solidFill>
                <a:srgbClr val="FFFFFF"/>
              </a:solidFill>
              <a:latin typeface="Arial"/>
            </a:defRPr>
          </a:lvl5pPr>
          <a:lvl6pPr marL="2286000" algn="l" defTabSz="914400" rtl="0" eaLnBrk="1" latinLnBrk="0" hangingPunct="1">
            <a:defRPr kern="1200">
              <a:solidFill>
                <a:srgbClr val="FFFFFF"/>
              </a:solidFill>
              <a:latin typeface="Arial"/>
            </a:defRPr>
          </a:lvl6pPr>
          <a:lvl7pPr marL="2743200" algn="l" defTabSz="914400" rtl="0" eaLnBrk="1" latinLnBrk="0" hangingPunct="1">
            <a:defRPr kern="1200">
              <a:solidFill>
                <a:srgbClr val="FFFFFF"/>
              </a:solidFill>
              <a:latin typeface="Arial"/>
            </a:defRPr>
          </a:lvl7pPr>
          <a:lvl8pPr marL="3200400" algn="l" defTabSz="914400" rtl="0" eaLnBrk="1" latinLnBrk="0" hangingPunct="1">
            <a:defRPr kern="1200">
              <a:solidFill>
                <a:srgbClr val="FFFFFF"/>
              </a:solidFill>
              <a:latin typeface="Arial"/>
            </a:defRPr>
          </a:lvl8pPr>
          <a:lvl9pPr marL="3657600" algn="l" defTabSz="914400" rtl="0" eaLnBrk="1" latinLnBrk="0" hangingPunct="1">
            <a:defRPr kern="1200">
              <a:solidFill>
                <a:srgbClr val="FFFFFF"/>
              </a:solidFill>
              <a:latin typeface="Arial"/>
            </a:defRPr>
          </a:lvl9pPr>
        </a:lstStyle>
        <a:p xmlns:a="http://schemas.openxmlformats.org/drawingml/2006/main">
          <a:pPr algn="ctr"/>
          <a:endParaRPr lang="en-US"/>
        </a:p>
      </cdr:txBody>
    </cdr:sp>
  </cdr:relSizeAnchor>
  <cdr:relSizeAnchor xmlns:cdr="http://schemas.openxmlformats.org/drawingml/2006/chartDrawing">
    <cdr:from>
      <cdr:x>0.91304</cdr:x>
      <cdr:y>0.03125</cdr:y>
    </cdr:from>
    <cdr:to>
      <cdr:x>0.96522</cdr:x>
      <cdr:y>0.82813</cdr:y>
    </cdr:to>
    <cdr:sp macro="" textlink="">
      <cdr:nvSpPr>
        <cdr:cNvPr id="3" name="Rectangle 2"/>
        <cdr:cNvSpPr/>
      </cdr:nvSpPr>
      <cdr:spPr>
        <a:xfrm xmlns:a="http://schemas.openxmlformats.org/drawingml/2006/main">
          <a:off x="8001000" y="152400"/>
          <a:ext cx="457200" cy="3886200"/>
        </a:xfrm>
        <a:prstGeom xmlns:a="http://schemas.openxmlformats.org/drawingml/2006/main" prst="rect">
          <a:avLst/>
        </a:prstGeom>
        <a:noFill xmlns:a="http://schemas.openxmlformats.org/drawingml/2006/main"/>
        <a:ln xmlns:a="http://schemas.openxmlformats.org/drawingml/2006/main" w="25400" cap="flat" cmpd="sng" algn="ctr">
          <a:solidFill>
            <a:srgbClr val="FF0000"/>
          </a:solidFill>
          <a:prstDash val="dash"/>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rgbClr val="FFFFFF"/>
              </a:solidFill>
              <a:latin typeface="Arial"/>
            </a:defRPr>
          </a:lvl1pPr>
          <a:lvl2pPr marL="457200" indent="0">
            <a:defRPr sz="1100">
              <a:solidFill>
                <a:srgbClr val="FFFFFF"/>
              </a:solidFill>
              <a:latin typeface="Arial"/>
            </a:defRPr>
          </a:lvl2pPr>
          <a:lvl3pPr marL="914400" indent="0">
            <a:defRPr sz="1100">
              <a:solidFill>
                <a:srgbClr val="FFFFFF"/>
              </a:solidFill>
              <a:latin typeface="Arial"/>
            </a:defRPr>
          </a:lvl3pPr>
          <a:lvl4pPr marL="1371600" indent="0">
            <a:defRPr sz="1100">
              <a:solidFill>
                <a:srgbClr val="FFFFFF"/>
              </a:solidFill>
              <a:latin typeface="Arial"/>
            </a:defRPr>
          </a:lvl4pPr>
          <a:lvl5pPr marL="1828800" indent="0">
            <a:defRPr sz="1100">
              <a:solidFill>
                <a:srgbClr val="FFFFFF"/>
              </a:solidFill>
              <a:latin typeface="Arial"/>
            </a:defRPr>
          </a:lvl5pPr>
          <a:lvl6pPr marL="2286000" indent="0">
            <a:defRPr sz="1100">
              <a:solidFill>
                <a:srgbClr val="FFFFFF"/>
              </a:solidFill>
              <a:latin typeface="Arial"/>
            </a:defRPr>
          </a:lvl6pPr>
          <a:lvl7pPr marL="2743200" indent="0">
            <a:defRPr sz="1100">
              <a:solidFill>
                <a:srgbClr val="FFFFFF"/>
              </a:solidFill>
              <a:latin typeface="Arial"/>
            </a:defRPr>
          </a:lvl7pPr>
          <a:lvl8pPr marL="3200400" indent="0">
            <a:defRPr sz="1100">
              <a:solidFill>
                <a:srgbClr val="FFFFFF"/>
              </a:solidFill>
              <a:latin typeface="Arial"/>
            </a:defRPr>
          </a:lvl8pPr>
          <a:lvl9pPr marL="3657600" indent="0">
            <a:defRPr sz="1100">
              <a:solidFill>
                <a:srgbClr val="FFFFFF"/>
              </a:solidFill>
              <a:latin typeface="Arial"/>
            </a:defRPr>
          </a:lvl9pPr>
        </a:lstStyle>
        <a:p xmlns:a="http://schemas.openxmlformats.org/drawingml/2006/main">
          <a:pPr algn="ct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E4154886-22A1-4DAF-BA94-744199E0B4FF}" type="datetimeFigureOut">
              <a:rPr lang="en-US" smtClean="0"/>
              <a:pPr/>
              <a:t>8/20/2009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EAEFB28A-0621-49C5-BF2F-C48D4E9693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Ethanol and crops for fuel are the policy actions behind current situation.  Drought and production problems, growing incomes in China and India changing diets (increased consumption of meat and dairy), cheap dollar, price of oil, speculator investment are others.</a:t>
            </a:r>
          </a:p>
          <a:p>
            <a:pPr eaLnBrk="1" hangingPunct="1">
              <a:spcBef>
                <a:spcPct val="0"/>
              </a:spcBef>
            </a:pPr>
            <a:r>
              <a:rPr lang="en-US" dirty="0" smtClean="0"/>
              <a:t>IFPRI study: corn prices are up by 40% because</a:t>
            </a:r>
            <a:r>
              <a:rPr lang="en-US" baseline="0" dirty="0" smtClean="0"/>
              <a:t> of ethanol.  W</a:t>
            </a:r>
            <a:r>
              <a:rPr lang="en-US" dirty="0" smtClean="0"/>
              <a:t>heat prices are 22% higher than they would be without ethanol policy.  </a:t>
            </a:r>
          </a:p>
          <a:p>
            <a:pPr eaLnBrk="1" hangingPunct="1">
              <a:spcBef>
                <a:spcPct val="0"/>
              </a:spcBef>
            </a:pPr>
            <a:r>
              <a:rPr lang="en-US" dirty="0" smtClean="0"/>
              <a:t>May trade fundamentals again when financial markets</a:t>
            </a:r>
            <a:r>
              <a:rPr lang="en-US" baseline="0" dirty="0" smtClean="0"/>
              <a:t> settle down.</a:t>
            </a:r>
            <a:endParaRPr lang="en-US" dirty="0" smtClean="0"/>
          </a:p>
          <a:p>
            <a:pPr eaLnBrk="1" hangingPunct="1">
              <a:spcBef>
                <a:spcPct val="0"/>
              </a:spcBef>
            </a:pPr>
            <a:endParaRPr lang="en-US" dirty="0"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0083A6-3A38-4600-8AD3-0C94D157DCA7}"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early 2001, wheat cost more in </a:t>
            </a:r>
            <a:r>
              <a:rPr lang="en-US" dirty="0" err="1" smtClean="0"/>
              <a:t>euros</a:t>
            </a:r>
            <a:r>
              <a:rPr lang="en-US" baseline="0" dirty="0" smtClean="0"/>
              <a:t> than dollars due to strong dollar.  Exchange rate was 1:1 in late 2002.  Now wheat is considerable cheaper in </a:t>
            </a:r>
            <a:r>
              <a:rPr lang="en-US" baseline="0" dirty="0" err="1" smtClean="0"/>
              <a:t>euros</a:t>
            </a:r>
            <a:r>
              <a:rPr lang="en-US" baseline="0" dirty="0" smtClean="0"/>
              <a:t> than dollars.  </a:t>
            </a:r>
          </a:p>
          <a:p>
            <a:r>
              <a:rPr lang="en-US" baseline="0" dirty="0" smtClean="0"/>
              <a:t>Decline since February: -20% in dollars, -22% in </a:t>
            </a:r>
            <a:r>
              <a:rPr lang="en-US" baseline="0" dirty="0" err="1" smtClean="0"/>
              <a:t>euros</a:t>
            </a:r>
            <a:endParaRPr lang="en-US" dirty="0"/>
          </a:p>
        </p:txBody>
      </p:sp>
      <p:sp>
        <p:nvSpPr>
          <p:cNvPr id="4" name="Slide Number Placeholder 3"/>
          <p:cNvSpPr>
            <a:spLocks noGrp="1"/>
          </p:cNvSpPr>
          <p:nvPr>
            <p:ph type="sldNum" sz="quarter" idx="10"/>
          </p:nvPr>
        </p:nvSpPr>
        <p:spPr/>
        <p:txBody>
          <a:bodyPr/>
          <a:lstStyle/>
          <a:p>
            <a:fld id="{560997FB-80E0-4580-8DFB-E5F03201C9AF}"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Weak</a:t>
            </a:r>
            <a:r>
              <a:rPr lang="en-US" baseline="0" dirty="0" smtClean="0"/>
              <a:t> means the ONI value  never got above 0.8 and the event ended in March or February.  Strong means the ONI was over 2.0 or it lasted more than a year.  </a:t>
            </a:r>
          </a:p>
          <a:p>
            <a:r>
              <a:rPr lang="en-US" baseline="0" dirty="0" smtClean="0"/>
              <a:t>Usually means less </a:t>
            </a:r>
            <a:r>
              <a:rPr lang="en-US" baseline="0" dirty="0" err="1" smtClean="0"/>
              <a:t>precip</a:t>
            </a:r>
            <a:r>
              <a:rPr lang="en-US" baseline="0" dirty="0" smtClean="0"/>
              <a:t> in Eastern Australia and more in Argentina, but maybe too late to help the wheat crop.</a:t>
            </a:r>
          </a:p>
          <a:p>
            <a:r>
              <a:rPr lang="en-US" baseline="0" dirty="0" smtClean="0"/>
              <a:t>40 year average is 30 bushels.  Average for El Nino years = 31.4</a:t>
            </a:r>
            <a:endParaRPr lang="en-US" dirty="0" smtClean="0"/>
          </a:p>
          <a:p>
            <a:endParaRPr lang="en-US" dirty="0"/>
          </a:p>
        </p:txBody>
      </p:sp>
      <p:sp>
        <p:nvSpPr>
          <p:cNvPr id="4" name="Slide Number Placeholder 3"/>
          <p:cNvSpPr>
            <a:spLocks noGrp="1"/>
          </p:cNvSpPr>
          <p:nvPr>
            <p:ph type="sldNum" sz="quarter" idx="10"/>
          </p:nvPr>
        </p:nvSpPr>
        <p:spPr/>
        <p:txBody>
          <a:bodyPr/>
          <a:lstStyle/>
          <a:p>
            <a:fld id="{EAEFB28A-0621-49C5-BF2F-C48D4E96933A}"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i="1" dirty="0" smtClean="0"/>
              <a:t>“…</a:t>
            </a:r>
            <a:r>
              <a:rPr lang="en-US" b="1" dirty="0" smtClean="0"/>
              <a:t>as a</a:t>
            </a:r>
            <a:r>
              <a:rPr lang="en-US" b="1" i="1" dirty="0" smtClean="0"/>
              <a:t> general rule, </a:t>
            </a:r>
            <a:r>
              <a:rPr lang="en-US" b="1" dirty="0" smtClean="0"/>
              <a:t>the shorter the period we are considering, the greater…the influence of demand on value; and the longer the period, </a:t>
            </a:r>
          </a:p>
          <a:p>
            <a:r>
              <a:rPr lang="en-US" b="1" dirty="0" smtClean="0"/>
              <a:t>the more important will be the cost of production on value</a:t>
            </a:r>
            <a:r>
              <a:rPr lang="en-US" b="1" i="1" dirty="0" smtClean="0"/>
              <a:t>.”</a:t>
            </a:r>
            <a:r>
              <a:rPr lang="en-US" sz="1050" b="1" dirty="0" smtClean="0"/>
              <a:t>  --</a:t>
            </a:r>
            <a:r>
              <a:rPr lang="en-US" sz="1050" b="1" i="1" dirty="0" smtClean="0"/>
              <a:t>Principles of Economics,  </a:t>
            </a:r>
            <a:r>
              <a:rPr lang="en-US" sz="1050" b="1" dirty="0" smtClean="0"/>
              <a:t>Sir Alfred Marshall (1890)</a:t>
            </a:r>
          </a:p>
          <a:p>
            <a:pPr>
              <a:spcBef>
                <a:spcPct val="0"/>
              </a:spcBef>
            </a:pPr>
            <a:r>
              <a:rPr lang="en-US" dirty="0" smtClean="0"/>
              <a:t>Prices will fall back to their cost of production.</a:t>
            </a:r>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B0661E-6940-41EE-96F7-10BD917CDB7A}" type="slidenum">
              <a:rPr lang="en-US">
                <a:latin typeface="Times" pitchFamily="18" charset="0"/>
              </a:rPr>
              <a:pPr/>
              <a:t>24</a:t>
            </a:fld>
            <a:endParaRPr lang="en-US">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Outreach</a:t>
            </a:r>
          </a:p>
          <a:p>
            <a:r>
              <a:rPr lang="en-US" dirty="0" smtClean="0"/>
              <a:t>Go to extension web page,</a:t>
            </a:r>
            <a:r>
              <a:rPr lang="en-US" baseline="0" dirty="0" smtClean="0"/>
              <a:t> then resources, then market outlook to see cotton, grain, and livestock updates.</a:t>
            </a:r>
            <a:endParaRPr lang="en-US" dirty="0"/>
          </a:p>
        </p:txBody>
      </p:sp>
      <p:sp>
        <p:nvSpPr>
          <p:cNvPr id="4" name="Slide Number Placeholder 3"/>
          <p:cNvSpPr>
            <a:spLocks noGrp="1"/>
          </p:cNvSpPr>
          <p:nvPr>
            <p:ph type="sldNum" sz="quarter" idx="10"/>
          </p:nvPr>
        </p:nvSpPr>
        <p:spPr/>
        <p:txBody>
          <a:bodyPr/>
          <a:lstStyle/>
          <a:p>
            <a:fld id="{560997FB-80E0-4580-8DFB-E5F03201C9AF}" type="slidenum">
              <a:rPr lang="en-US" smtClean="0"/>
              <a:pPr/>
              <a:t>26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 areas show times of world wide economic</a:t>
            </a:r>
            <a:r>
              <a:rPr lang="en-US" baseline="0" dirty="0" smtClean="0"/>
              <a:t> slowdown. Grain use can go down in a recession. </a:t>
            </a:r>
            <a:r>
              <a:rPr lang="en-US" dirty="0" smtClean="0"/>
              <a:t>Currently</a:t>
            </a:r>
            <a:r>
              <a:rPr lang="en-US" baseline="0" dirty="0" smtClean="0"/>
              <a:t> a</a:t>
            </a:r>
            <a:r>
              <a:rPr lang="en-US" dirty="0" smtClean="0"/>
              <a:t>bout</a:t>
            </a:r>
            <a:r>
              <a:rPr lang="en-US" baseline="0" dirty="0" smtClean="0"/>
              <a:t> 2 pounds per person per day.  Ethanol mandates may hold grain demand strong in current economic slowdown even with crude oil demand on the decrease.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Trend in per capita consumption</a:t>
            </a:r>
            <a:r>
              <a:rPr lang="en-US" baseline="0" dirty="0" smtClean="0"/>
              <a:t> is flat at best</a:t>
            </a:r>
            <a:endParaRPr lang="en-US" dirty="0"/>
          </a:p>
        </p:txBody>
      </p:sp>
      <p:sp>
        <p:nvSpPr>
          <p:cNvPr id="4" name="Slide Number Placeholder 3"/>
          <p:cNvSpPr>
            <a:spLocks noGrp="1"/>
          </p:cNvSpPr>
          <p:nvPr>
            <p:ph type="sldNum" sz="quarter" idx="10"/>
          </p:nvPr>
        </p:nvSpPr>
        <p:spPr/>
        <p:txBody>
          <a:bodyPr/>
          <a:lstStyle/>
          <a:p>
            <a:fld id="{EAEFB28A-0621-49C5-BF2F-C48D4E96933A}"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Almost back to normal</a:t>
            </a:r>
          </a:p>
          <a:p>
            <a:endParaRPr lang="en-US" dirty="0"/>
          </a:p>
        </p:txBody>
      </p:sp>
      <p:sp>
        <p:nvSpPr>
          <p:cNvPr id="4" name="Slide Number Placeholder 3"/>
          <p:cNvSpPr>
            <a:spLocks noGrp="1"/>
          </p:cNvSpPr>
          <p:nvPr>
            <p:ph type="sldNum" sz="quarter" idx="10"/>
          </p:nvPr>
        </p:nvSpPr>
        <p:spPr/>
        <p:txBody>
          <a:bodyPr/>
          <a:lstStyle/>
          <a:p>
            <a:fld id="{EAEFB28A-0621-49C5-BF2F-C48D4E96933A}"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2792CE0-A314-4967-806B-725B5750EB68}" type="slidenum">
              <a:rPr lang="en-US" smtClean="0"/>
              <a:pPr/>
              <a:t>10</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Most use categories are flat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Stocks above</a:t>
            </a:r>
            <a:r>
              <a:rPr lang="en-US" baseline="0" dirty="0" smtClean="0"/>
              <a:t> the last two years and the five year average</a:t>
            </a:r>
            <a:endParaRPr lang="en-US" dirty="0"/>
          </a:p>
        </p:txBody>
      </p:sp>
      <p:sp>
        <p:nvSpPr>
          <p:cNvPr id="4" name="Slide Number Placeholder 3"/>
          <p:cNvSpPr>
            <a:spLocks noGrp="1"/>
          </p:cNvSpPr>
          <p:nvPr>
            <p:ph type="sldNum" sz="quarter" idx="10"/>
          </p:nvPr>
        </p:nvSpPr>
        <p:spPr/>
        <p:txBody>
          <a:bodyPr/>
          <a:lstStyle/>
          <a:p>
            <a:fld id="{EAEFB28A-0621-49C5-BF2F-C48D4E96933A}"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D585353-3A20-42D2-A912-1810D9340E80}" type="slidenum">
              <a:rPr lang="en-US" smtClean="0"/>
              <a:pPr/>
              <a:t>12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Growth in exports is important to sustain prices at current levels. Year to date level exceeds last year by 52%.  Current marketing year projection exceeds</a:t>
            </a:r>
            <a:r>
              <a:rPr lang="en-US" baseline="0" dirty="0" smtClean="0"/>
              <a:t> 2006/07 by 32% (1275 to 909)</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Lower export</a:t>
            </a:r>
            <a:r>
              <a:rPr lang="en-US" baseline="0" dirty="0" smtClean="0"/>
              <a:t> competition in 2009/10 from Canada and Argentina</a:t>
            </a:r>
            <a:endParaRPr lang="en-US" dirty="0"/>
          </a:p>
        </p:txBody>
      </p:sp>
      <p:sp>
        <p:nvSpPr>
          <p:cNvPr id="4" name="Slide Number Placeholder 3"/>
          <p:cNvSpPr>
            <a:spLocks noGrp="1"/>
          </p:cNvSpPr>
          <p:nvPr>
            <p:ph type="sldNum" sz="quarter" idx="10"/>
          </p:nvPr>
        </p:nvSpPr>
        <p:spPr/>
        <p:txBody>
          <a:bodyPr/>
          <a:lstStyle/>
          <a:p>
            <a:fld id="{EAEFB28A-0621-49C5-BF2F-C48D4E96933A}"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a:t>
            </a:r>
            <a:r>
              <a:rPr lang="en-US" baseline="0" dirty="0" smtClean="0"/>
              <a:t> implications of this chart for a person travelling from the U.S. to Europe?  From Europe to the U.S.</a:t>
            </a:r>
            <a:endParaRPr lang="en-US" dirty="0"/>
          </a:p>
        </p:txBody>
      </p:sp>
      <p:sp>
        <p:nvSpPr>
          <p:cNvPr id="4" name="Slide Number Placeholder 3"/>
          <p:cNvSpPr>
            <a:spLocks noGrp="1"/>
          </p:cNvSpPr>
          <p:nvPr>
            <p:ph type="sldNum" sz="quarter" idx="10"/>
          </p:nvPr>
        </p:nvSpPr>
        <p:spPr/>
        <p:txBody>
          <a:bodyPr/>
          <a:lstStyle/>
          <a:p>
            <a:fld id="{560997FB-80E0-4580-8DFB-E5F03201C9A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38125"/>
            <a:ext cx="1714500" cy="5705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238125"/>
            <a:ext cx="4991100" cy="57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125"/>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76400" y="1828800"/>
            <a:ext cx="3314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143500" y="1828800"/>
            <a:ext cx="3314700" cy="4114800"/>
          </a:xfrm>
        </p:spPr>
        <p:txBody>
          <a:bodyPr/>
          <a:lstStyle/>
          <a:p>
            <a:pPr lvl="0"/>
            <a:r>
              <a:rPr lang="en-US" noProof="0" smtClean="0"/>
              <a:t>Click icon to add chart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125"/>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76400" y="1828800"/>
            <a:ext cx="3314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3500" y="1828800"/>
            <a:ext cx="3314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3500" y="3962400"/>
            <a:ext cx="3314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4C3722E-86D9-4F0E-A059-0D9925F549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828800"/>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828800"/>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676400" y="1828800"/>
            <a:ext cx="6781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600200" y="238125"/>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8" name="Picture 61" descr="AgriLife EXTENSION lo#D19C0.tif                                000D19BCMacintosh HD                   C2149ABA:"/>
          <p:cNvPicPr>
            <a:picLocks noChangeAspect="1" noChangeArrowheads="1"/>
          </p:cNvPicPr>
          <p:nvPr/>
        </p:nvPicPr>
        <p:blipFill>
          <a:blip r:embed="rId16"/>
          <a:srcRect/>
          <a:stretch>
            <a:fillRect/>
          </a:stretch>
        </p:blipFill>
        <p:spPr bwMode="auto">
          <a:xfrm>
            <a:off x="7239000" y="6248400"/>
            <a:ext cx="1576388" cy="385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xStyles>
    <p:titleStyle>
      <a:lvl1pPr algn="l" rtl="0" eaLnBrk="1" fontAlgn="base" hangingPunct="1">
        <a:spcBef>
          <a:spcPct val="0"/>
        </a:spcBef>
        <a:spcAft>
          <a:spcPct val="0"/>
        </a:spcAft>
        <a:defRPr sz="3600" b="1">
          <a:solidFill>
            <a:srgbClr val="500000"/>
          </a:solidFill>
          <a:latin typeface="+mj-lt"/>
          <a:ea typeface="+mj-ea"/>
          <a:cs typeface="+mj-cs"/>
        </a:defRPr>
      </a:lvl1pPr>
      <a:lvl2pPr algn="l" rtl="0" eaLnBrk="1" fontAlgn="base" hangingPunct="1">
        <a:spcBef>
          <a:spcPct val="0"/>
        </a:spcBef>
        <a:spcAft>
          <a:spcPct val="0"/>
        </a:spcAft>
        <a:defRPr sz="3600" b="1">
          <a:solidFill>
            <a:srgbClr val="500000"/>
          </a:solidFill>
          <a:latin typeface="H Avenir Heavy" charset="0"/>
        </a:defRPr>
      </a:lvl2pPr>
      <a:lvl3pPr algn="l" rtl="0" eaLnBrk="1" fontAlgn="base" hangingPunct="1">
        <a:spcBef>
          <a:spcPct val="0"/>
        </a:spcBef>
        <a:spcAft>
          <a:spcPct val="0"/>
        </a:spcAft>
        <a:defRPr sz="3600" b="1">
          <a:solidFill>
            <a:srgbClr val="500000"/>
          </a:solidFill>
          <a:latin typeface="H Avenir Heavy" charset="0"/>
        </a:defRPr>
      </a:lvl3pPr>
      <a:lvl4pPr algn="l" rtl="0" eaLnBrk="1" fontAlgn="base" hangingPunct="1">
        <a:spcBef>
          <a:spcPct val="0"/>
        </a:spcBef>
        <a:spcAft>
          <a:spcPct val="0"/>
        </a:spcAft>
        <a:defRPr sz="3600" b="1">
          <a:solidFill>
            <a:srgbClr val="500000"/>
          </a:solidFill>
          <a:latin typeface="H Avenir Heavy" charset="0"/>
        </a:defRPr>
      </a:lvl4pPr>
      <a:lvl5pPr algn="l" rtl="0" eaLnBrk="1" fontAlgn="base" hangingPunct="1">
        <a:spcBef>
          <a:spcPct val="0"/>
        </a:spcBef>
        <a:spcAft>
          <a:spcPct val="0"/>
        </a:spcAft>
        <a:defRPr sz="3600" b="1">
          <a:solidFill>
            <a:srgbClr val="500000"/>
          </a:solidFill>
          <a:latin typeface="H Avenir Heavy" charset="0"/>
        </a:defRPr>
      </a:lvl5pPr>
      <a:lvl6pPr marL="457200" algn="l" rtl="0" eaLnBrk="1" fontAlgn="base" hangingPunct="1">
        <a:spcBef>
          <a:spcPct val="0"/>
        </a:spcBef>
        <a:spcAft>
          <a:spcPct val="0"/>
        </a:spcAft>
        <a:defRPr sz="3600" b="1">
          <a:solidFill>
            <a:srgbClr val="500000"/>
          </a:solidFill>
          <a:latin typeface="H Avenir Heavy" charset="0"/>
        </a:defRPr>
      </a:lvl6pPr>
      <a:lvl7pPr marL="914400" algn="l" rtl="0" eaLnBrk="1" fontAlgn="base" hangingPunct="1">
        <a:spcBef>
          <a:spcPct val="0"/>
        </a:spcBef>
        <a:spcAft>
          <a:spcPct val="0"/>
        </a:spcAft>
        <a:defRPr sz="3600" b="1">
          <a:solidFill>
            <a:srgbClr val="500000"/>
          </a:solidFill>
          <a:latin typeface="H Avenir Heavy" charset="0"/>
        </a:defRPr>
      </a:lvl7pPr>
      <a:lvl8pPr marL="1371600" algn="l" rtl="0" eaLnBrk="1" fontAlgn="base" hangingPunct="1">
        <a:spcBef>
          <a:spcPct val="0"/>
        </a:spcBef>
        <a:spcAft>
          <a:spcPct val="0"/>
        </a:spcAft>
        <a:defRPr sz="3600" b="1">
          <a:solidFill>
            <a:srgbClr val="500000"/>
          </a:solidFill>
          <a:latin typeface="H Avenir Heavy" charset="0"/>
        </a:defRPr>
      </a:lvl8pPr>
      <a:lvl9pPr marL="1828800" algn="l" rtl="0" eaLnBrk="1" fontAlgn="base" hangingPunct="1">
        <a:spcBef>
          <a:spcPct val="0"/>
        </a:spcBef>
        <a:spcAft>
          <a:spcPct val="0"/>
        </a:spcAft>
        <a:defRPr sz="3600" b="1">
          <a:solidFill>
            <a:srgbClr val="500000"/>
          </a:solidFill>
          <a:latin typeface="H Avenir Heavy" charset="0"/>
        </a:defRPr>
      </a:lvl9pPr>
    </p:titleStyle>
    <p:bodyStyle>
      <a:lvl1pPr marL="342900" indent="-342900" algn="l" rtl="0" eaLnBrk="1" fontAlgn="base" hangingPunct="1">
        <a:spcBef>
          <a:spcPct val="20000"/>
        </a:spcBef>
        <a:spcAft>
          <a:spcPct val="0"/>
        </a:spcAft>
        <a:buChar char="•"/>
        <a:defRPr sz="3200">
          <a:solidFill>
            <a:srgbClr val="5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500000"/>
          </a:solidFill>
          <a:latin typeface="+mn-lt"/>
        </a:defRPr>
      </a:lvl2pPr>
      <a:lvl3pPr marL="1143000" indent="-228600" algn="l" rtl="0" eaLnBrk="1" fontAlgn="base" hangingPunct="1">
        <a:spcBef>
          <a:spcPct val="20000"/>
        </a:spcBef>
        <a:spcAft>
          <a:spcPct val="0"/>
        </a:spcAft>
        <a:buChar char="•"/>
        <a:defRPr sz="2400">
          <a:solidFill>
            <a:srgbClr val="500000"/>
          </a:solidFill>
          <a:latin typeface="+mn-lt"/>
        </a:defRPr>
      </a:lvl3pPr>
      <a:lvl4pPr marL="1600200" indent="-228600" algn="l" rtl="0" eaLnBrk="1" fontAlgn="base" hangingPunct="1">
        <a:spcBef>
          <a:spcPct val="20000"/>
        </a:spcBef>
        <a:spcAft>
          <a:spcPct val="0"/>
        </a:spcAft>
        <a:buChar char="–"/>
        <a:defRPr sz="2000">
          <a:solidFill>
            <a:srgbClr val="500000"/>
          </a:solidFill>
          <a:latin typeface="+mn-lt"/>
        </a:defRPr>
      </a:lvl4pPr>
      <a:lvl5pPr marL="2057400" indent="-228600" algn="l" rtl="0" eaLnBrk="1" fontAlgn="base" hangingPunct="1">
        <a:spcBef>
          <a:spcPct val="20000"/>
        </a:spcBef>
        <a:spcAft>
          <a:spcPct val="0"/>
        </a:spcAft>
        <a:buChar char="»"/>
        <a:defRPr sz="2000">
          <a:solidFill>
            <a:srgbClr val="500000"/>
          </a:solidFill>
          <a:latin typeface="+mn-lt"/>
        </a:defRPr>
      </a:lvl5pPr>
      <a:lvl6pPr marL="2514600" indent="-228600" algn="l" rtl="0" eaLnBrk="1" fontAlgn="base" hangingPunct="1">
        <a:spcBef>
          <a:spcPct val="20000"/>
        </a:spcBef>
        <a:spcAft>
          <a:spcPct val="0"/>
        </a:spcAft>
        <a:buChar char="»"/>
        <a:defRPr sz="2000">
          <a:solidFill>
            <a:srgbClr val="500000"/>
          </a:solidFill>
          <a:latin typeface="+mn-lt"/>
        </a:defRPr>
      </a:lvl6pPr>
      <a:lvl7pPr marL="2971800" indent="-228600" algn="l" rtl="0" eaLnBrk="1" fontAlgn="base" hangingPunct="1">
        <a:spcBef>
          <a:spcPct val="20000"/>
        </a:spcBef>
        <a:spcAft>
          <a:spcPct val="0"/>
        </a:spcAft>
        <a:buChar char="»"/>
        <a:defRPr sz="2000">
          <a:solidFill>
            <a:srgbClr val="500000"/>
          </a:solidFill>
          <a:latin typeface="+mn-lt"/>
        </a:defRPr>
      </a:lvl7pPr>
      <a:lvl8pPr marL="3429000" indent="-228600" algn="l" rtl="0" eaLnBrk="1" fontAlgn="base" hangingPunct="1">
        <a:spcBef>
          <a:spcPct val="20000"/>
        </a:spcBef>
        <a:spcAft>
          <a:spcPct val="0"/>
        </a:spcAft>
        <a:buChar char="»"/>
        <a:defRPr sz="2000">
          <a:solidFill>
            <a:srgbClr val="500000"/>
          </a:solidFill>
          <a:latin typeface="+mn-lt"/>
        </a:defRPr>
      </a:lvl8pPr>
      <a:lvl9pPr marL="3886200" indent="-228600" algn="l" rtl="0" eaLnBrk="1" fontAlgn="base" hangingPunct="1">
        <a:spcBef>
          <a:spcPct val="20000"/>
        </a:spcBef>
        <a:spcAft>
          <a:spcPct val="0"/>
        </a:spcAft>
        <a:buChar char="»"/>
        <a:defRPr sz="2000">
          <a:solidFill>
            <a:srgbClr val="5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noaa.gov/index.htm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457200"/>
            <a:ext cx="3886200" cy="6019800"/>
          </a:xfrm>
        </p:spPr>
        <p:txBody>
          <a:bodyPr>
            <a:noAutofit/>
          </a:bodyPr>
          <a:lstStyle/>
          <a:p>
            <a:r>
              <a:rPr lang="en-US" dirty="0" smtClean="0"/>
              <a:t>Wheat Marketing and Risk Management</a:t>
            </a:r>
            <a:br>
              <a:rPr lang="en-US" dirty="0" smtClean="0"/>
            </a:br>
            <a:r>
              <a:rPr lang="en-US" dirty="0" smtClean="0"/>
              <a:t/>
            </a:r>
            <a:br>
              <a:rPr lang="en-US" dirty="0" smtClean="0"/>
            </a:br>
            <a:r>
              <a:rPr lang="en-US" sz="2800" dirty="0" err="1" smtClean="0"/>
              <a:t>Wheatheart</a:t>
            </a:r>
            <a:r>
              <a:rPr lang="en-US" sz="2800" dirty="0" smtClean="0"/>
              <a:t>        Wheat Conference</a:t>
            </a:r>
            <a:br>
              <a:rPr lang="en-US" sz="2800" dirty="0" smtClean="0"/>
            </a:br>
            <a:r>
              <a:rPr lang="en-US" sz="4800" dirty="0" smtClean="0"/>
              <a:t/>
            </a:r>
            <a:br>
              <a:rPr lang="en-US" sz="4800" dirty="0" smtClean="0"/>
            </a:br>
            <a:r>
              <a:rPr lang="en-US" sz="2800" dirty="0" smtClean="0"/>
              <a:t>Perryton, Texas</a:t>
            </a:r>
            <a:r>
              <a:rPr lang="en-US" sz="4000" dirty="0" smtClean="0"/>
              <a:t/>
            </a:r>
            <a:br>
              <a:rPr lang="en-US" sz="4000" dirty="0" smtClean="0"/>
            </a:br>
            <a:r>
              <a:rPr lang="en-US" sz="2400" dirty="0" smtClean="0"/>
              <a:t>August 13</a:t>
            </a:r>
            <a:r>
              <a:rPr lang="en-US" sz="3200" dirty="0" smtClean="0"/>
              <a:t>, </a:t>
            </a:r>
            <a:r>
              <a:rPr lang="en-US" sz="2400" dirty="0" smtClean="0"/>
              <a:t>2009</a:t>
            </a:r>
            <a:r>
              <a:rPr lang="en-US" sz="2000" dirty="0" smtClean="0"/>
              <a:t/>
            </a:r>
            <a:br>
              <a:rPr lang="en-US" sz="2000" dirty="0" smtClean="0"/>
            </a:br>
            <a:r>
              <a:rPr lang="en-US" sz="2800" dirty="0" smtClean="0"/>
              <a:t/>
            </a:r>
            <a:br>
              <a:rPr lang="en-US" sz="2800" dirty="0" smtClean="0"/>
            </a:br>
            <a:r>
              <a:rPr lang="en-US" sz="2400" dirty="0" smtClean="0"/>
              <a:t>Mark Welch</a:t>
            </a:r>
            <a:br>
              <a:rPr lang="en-US" sz="2400" dirty="0" smtClean="0"/>
            </a:br>
            <a:r>
              <a:rPr lang="en-US" sz="2000" dirty="0" smtClean="0"/>
              <a:t>Grain Marketing Economist</a:t>
            </a:r>
            <a:r>
              <a:rPr lang="en-US" sz="2400" dirty="0" smtClean="0"/>
              <a:t/>
            </a:r>
            <a:br>
              <a:rPr lang="en-US" sz="2400" dirty="0" smtClean="0"/>
            </a:br>
            <a:endParaRPr lang="en-US" sz="4800" dirty="0"/>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http://www.photozo.com/album/data/4595/Bronc-Rider.jpg"/>
          <p:cNvPicPr>
            <a:picLocks noChangeAspect="1" noChangeArrowheads="1"/>
          </p:cNvPicPr>
          <p:nvPr/>
        </p:nvPicPr>
        <p:blipFill>
          <a:blip r:embed="rId2"/>
          <a:srcRect/>
          <a:stretch>
            <a:fillRect/>
          </a:stretch>
        </p:blipFill>
        <p:spPr bwMode="auto">
          <a:xfrm>
            <a:off x="457200" y="304800"/>
            <a:ext cx="4604723" cy="6016625"/>
          </a:xfrm>
          <a:prstGeom prst="rect">
            <a:avLst/>
          </a:prstGeom>
          <a:noFill/>
        </p:spPr>
      </p:pic>
      <p:sp>
        <p:nvSpPr>
          <p:cNvPr id="6" name="TextBox 5"/>
          <p:cNvSpPr txBox="1"/>
          <p:nvPr/>
        </p:nvSpPr>
        <p:spPr>
          <a:xfrm>
            <a:off x="609600" y="4114800"/>
            <a:ext cx="4191000" cy="2123658"/>
          </a:xfrm>
          <a:prstGeom prst="rect">
            <a:avLst/>
          </a:prstGeom>
          <a:noFill/>
        </p:spPr>
        <p:txBody>
          <a:bodyPr wrap="square" rtlCol="0">
            <a:spAutoFit/>
          </a:bodyPr>
          <a:lstStyle/>
          <a:p>
            <a:r>
              <a:rPr lang="en-US" sz="4400" b="1" dirty="0" smtClean="0">
                <a:solidFill>
                  <a:schemeClr val="bg1"/>
                </a:solidFill>
              </a:rPr>
              <a:t>Hang on </a:t>
            </a:r>
          </a:p>
          <a:p>
            <a:r>
              <a:rPr lang="en-US" sz="4400" b="1" dirty="0" smtClean="0">
                <a:solidFill>
                  <a:schemeClr val="bg1"/>
                </a:solidFill>
              </a:rPr>
              <a:t>or    </a:t>
            </a:r>
          </a:p>
          <a:p>
            <a:r>
              <a:rPr lang="en-US" sz="4400" b="1" dirty="0" smtClean="0">
                <a:solidFill>
                  <a:schemeClr val="bg1"/>
                </a:solidFill>
              </a:rPr>
              <a:t>let go?</a:t>
            </a:r>
            <a:endParaRPr lang="en-US" sz="4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90600" y="304800"/>
            <a:ext cx="7772400" cy="990600"/>
          </a:xfrm>
        </p:spPr>
        <p:txBody>
          <a:bodyPr/>
          <a:lstStyle/>
          <a:p>
            <a:pPr eaLnBrk="1" hangingPunct="1">
              <a:lnSpc>
                <a:spcPct val="85000"/>
              </a:lnSpc>
            </a:pPr>
            <a:r>
              <a:rPr lang="en-US" sz="2400" b="1" dirty="0" smtClean="0"/>
              <a:t>U.S. Wheat Use</a:t>
            </a:r>
          </a:p>
        </p:txBody>
      </p:sp>
      <p:graphicFrame>
        <p:nvGraphicFramePr>
          <p:cNvPr id="5122" name="Object 3"/>
          <p:cNvGraphicFramePr>
            <a:graphicFrameLocks noChangeAspect="1"/>
          </p:cNvGraphicFramePr>
          <p:nvPr>
            <p:ph type="chart" idx="1"/>
          </p:nvPr>
        </p:nvGraphicFramePr>
        <p:xfrm>
          <a:off x="450850" y="1082675"/>
          <a:ext cx="8159750" cy="4743450"/>
        </p:xfrm>
        <a:graphic>
          <a:graphicData uri="http://schemas.openxmlformats.org/presentationml/2006/ole">
            <p:oleObj spid="_x0000_s24578" name="Chart" r:id="rId4" imgW="7963052" imgH="4629150" progId="MSGraph.Chart.8">
              <p:embed followColorScheme="full"/>
            </p:oleObj>
          </a:graphicData>
        </a:graphic>
      </p:graphicFrame>
      <p:sp>
        <p:nvSpPr>
          <p:cNvPr id="5124" name="Text Box 4"/>
          <p:cNvSpPr txBox="1">
            <a:spLocks noChangeArrowheads="1"/>
          </p:cNvSpPr>
          <p:nvPr/>
        </p:nvSpPr>
        <p:spPr bwMode="auto">
          <a:xfrm>
            <a:off x="990600" y="6096000"/>
            <a:ext cx="5029200" cy="553998"/>
          </a:xfrm>
          <a:prstGeom prst="rect">
            <a:avLst/>
          </a:prstGeom>
          <a:noFill/>
          <a:ln w="9525">
            <a:noFill/>
            <a:miter lim="800000"/>
            <a:headEnd/>
            <a:tailEnd/>
          </a:ln>
        </p:spPr>
        <p:txBody>
          <a:bodyPr wrap="square">
            <a:spAutoFit/>
          </a:bodyPr>
          <a:lstStyle/>
          <a:p>
            <a:pPr>
              <a:spcBef>
                <a:spcPct val="50000"/>
              </a:spcBef>
            </a:pPr>
            <a:r>
              <a:rPr lang="en-US" sz="1200" b="1" dirty="0">
                <a:cs typeface="Arial" charset="0"/>
              </a:rPr>
              <a:t>Source:  </a:t>
            </a:r>
            <a:r>
              <a:rPr lang="en-US" sz="1200" b="1" dirty="0" smtClean="0">
                <a:cs typeface="Arial" charset="0"/>
              </a:rPr>
              <a:t>USDA/ERS</a:t>
            </a:r>
            <a:r>
              <a:rPr lang="en-US" sz="1200" b="1" dirty="0">
                <a:cs typeface="Arial" charset="0"/>
              </a:rPr>
              <a:t>, WASDE, USDA </a:t>
            </a:r>
            <a:r>
              <a:rPr lang="en-US" sz="1200" b="1" dirty="0" smtClean="0">
                <a:cs typeface="Arial" charset="0"/>
              </a:rPr>
              <a:t>, 2009/10 estimated</a:t>
            </a:r>
          </a:p>
          <a:p>
            <a:pPr>
              <a:spcBef>
                <a:spcPct val="50000"/>
              </a:spcBef>
            </a:pPr>
            <a:r>
              <a:rPr lang="en-US" sz="1200" b="1" dirty="0" smtClean="0">
                <a:cs typeface="Arial" charset="0"/>
              </a:rPr>
              <a:t>Updated 8/12/2009</a:t>
            </a:r>
            <a:endParaRPr lang="en-US" sz="1200" b="1" dirty="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U.S. Wheat Stocks</a:t>
            </a:r>
            <a:endParaRPr lang="en-US" sz="2400"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85800" y="1143000"/>
            <a:ext cx="1219200" cy="307777"/>
          </a:xfrm>
          <a:prstGeom prst="rect">
            <a:avLst/>
          </a:prstGeom>
          <a:noFill/>
        </p:spPr>
        <p:txBody>
          <a:bodyPr wrap="square" rtlCol="0">
            <a:spAutoFit/>
          </a:bodyPr>
          <a:lstStyle/>
          <a:p>
            <a:r>
              <a:rPr lang="en-US" sz="1400" dirty="0" smtClean="0"/>
              <a:t>000 </a:t>
            </a:r>
            <a:r>
              <a:rPr lang="en-US" sz="1400" dirty="0" err="1" smtClean="0"/>
              <a:t>bu</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381000" y="685800"/>
            <a:ext cx="8229600" cy="639763"/>
          </a:xfrm>
        </p:spPr>
        <p:txBody>
          <a:bodyPr/>
          <a:lstStyle/>
          <a:p>
            <a:pPr eaLnBrk="1" hangingPunct="1"/>
            <a:r>
              <a:rPr lang="en-US" sz="2400" dirty="0" smtClean="0"/>
              <a:t>U.S. All Wheat Exports, MY to Date</a:t>
            </a:r>
          </a:p>
        </p:txBody>
      </p:sp>
      <p:graphicFrame>
        <p:nvGraphicFramePr>
          <p:cNvPr id="4" name="Object 5"/>
          <p:cNvGraphicFramePr>
            <a:graphicFrameLocks noGrp="1" noChangeAspect="1"/>
          </p:cNvGraphicFramePr>
          <p:nvPr>
            <p:ph idx="1"/>
          </p:nvPr>
        </p:nvGraphicFramePr>
        <p:xfrm>
          <a:off x="374650" y="1047750"/>
          <a:ext cx="8388350" cy="5372100"/>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8534400" y="2743200"/>
            <a:ext cx="76200" cy="76200"/>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endCxn id="5" idx="0"/>
          </p:cNvCxnSpPr>
          <p:nvPr/>
        </p:nvCxnSpPr>
        <p:spPr>
          <a:xfrm flipV="1">
            <a:off x="1143000" y="2781300"/>
            <a:ext cx="7429500" cy="24765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788324"/>
          </a:xfrm>
        </p:spPr>
        <p:txBody>
          <a:bodyPr/>
          <a:lstStyle/>
          <a:p>
            <a:r>
              <a:rPr lang="en-US" sz="2400" dirty="0" smtClean="0"/>
              <a:t>Major High Quality Wheat Competitors</a:t>
            </a:r>
            <a:br>
              <a:rPr lang="en-US" sz="2400" dirty="0" smtClean="0"/>
            </a:br>
            <a:r>
              <a:rPr lang="en-US" sz="2400" dirty="0" smtClean="0"/>
              <a:t/>
            </a:r>
            <a:br>
              <a:rPr lang="en-US" sz="2400" dirty="0" smtClean="0"/>
            </a:br>
            <a:r>
              <a:rPr lang="en-US" sz="2400" dirty="0" smtClean="0"/>
              <a:t>            Production             and               Exports</a:t>
            </a:r>
            <a:endParaRPr lang="en-US" sz="2400" dirty="0"/>
          </a:p>
        </p:txBody>
      </p:sp>
      <p:graphicFrame>
        <p:nvGraphicFramePr>
          <p:cNvPr id="5" name="Content Placeholder 4"/>
          <p:cNvGraphicFramePr>
            <a:graphicFrameLocks noGrp="1"/>
          </p:cNvGraphicFramePr>
          <p:nvPr>
            <p:ph sz="half" idx="1"/>
          </p:nvPr>
        </p:nvGraphicFramePr>
        <p:xfrm>
          <a:off x="4572000" y="16764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2"/>
          </p:nvPr>
        </p:nvGraphicFramePr>
        <p:xfrm>
          <a:off x="381000" y="1676400"/>
          <a:ext cx="4038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457200" y="1447800"/>
            <a:ext cx="5867400" cy="261610"/>
          </a:xfrm>
          <a:prstGeom prst="rect">
            <a:avLst/>
          </a:prstGeom>
          <a:noFill/>
        </p:spPr>
        <p:txBody>
          <a:bodyPr wrap="square" rtlCol="0">
            <a:spAutoFit/>
          </a:bodyPr>
          <a:lstStyle/>
          <a:p>
            <a:r>
              <a:rPr lang="en-US" sz="1100" dirty="0" smtClean="0"/>
              <a:t>000 </a:t>
            </a:r>
            <a:r>
              <a:rPr lang="en-US" sz="1100" dirty="0" err="1" smtClean="0"/>
              <a:t>mt</a:t>
            </a:r>
            <a:r>
              <a:rPr lang="en-US" sz="1100" dirty="0" smtClean="0"/>
              <a:t>                                                                                                             000 </a:t>
            </a:r>
            <a:r>
              <a:rPr lang="en-US" sz="1100" dirty="0" err="1" smtClean="0"/>
              <a:t>mt</a:t>
            </a:r>
            <a:endParaRPr lang="en-US"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125"/>
            <a:ext cx="6858000" cy="800966"/>
          </a:xfrm>
        </p:spPr>
        <p:txBody>
          <a:bodyPr/>
          <a:lstStyle/>
          <a:p>
            <a:r>
              <a:rPr lang="en-US" dirty="0" smtClean="0"/>
              <a:t>Euros per $US</a:t>
            </a:r>
            <a:endParaRPr lang="en-US" dirty="0"/>
          </a:p>
        </p:txBody>
      </p:sp>
      <p:graphicFrame>
        <p:nvGraphicFramePr>
          <p:cNvPr id="4" name="Content Placeholder 3"/>
          <p:cNvGraphicFramePr>
            <a:graphicFrameLocks noGrp="1"/>
          </p:cNvGraphicFramePr>
          <p:nvPr>
            <p:ph idx="1"/>
          </p:nvPr>
        </p:nvGraphicFramePr>
        <p:xfrm>
          <a:off x="685800" y="1219200"/>
          <a:ext cx="77724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2713" y="906087"/>
            <a:ext cx="714894" cy="461665"/>
          </a:xfrm>
          <a:prstGeom prst="rect">
            <a:avLst/>
          </a:prstGeom>
          <a:noFill/>
        </p:spPr>
        <p:txBody>
          <a:bodyPr wrap="square" rtlCol="0">
            <a:spAutoFit/>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Wheat Prices</a:t>
            </a:r>
            <a:endParaRPr lang="en-US" dirty="0"/>
          </a:p>
        </p:txBody>
      </p:sp>
      <p:graphicFrame>
        <p:nvGraphicFramePr>
          <p:cNvPr id="6" name="Content Placeholder 5"/>
          <p:cNvGraphicFramePr>
            <a:graphicFrameLocks noGrp="1"/>
          </p:cNvGraphicFramePr>
          <p:nvPr>
            <p:ph idx="1"/>
          </p:nvPr>
        </p:nvGraphicFramePr>
        <p:xfrm>
          <a:off x="257695" y="1404851"/>
          <a:ext cx="8620297" cy="453874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82881" y="1005840"/>
            <a:ext cx="756458" cy="369332"/>
          </a:xfrm>
          <a:prstGeom prst="rect">
            <a:avLst/>
          </a:prstGeom>
          <a:noFill/>
        </p:spPr>
        <p:txBody>
          <a:bodyPr wrap="square" rtlCol="0">
            <a:spAutoFit/>
          </a:bodyPr>
          <a:lstStyle/>
          <a:p>
            <a:r>
              <a:rPr lang="en-US" sz="1800" dirty="0" smtClean="0"/>
              <a:t>$ or €</a:t>
            </a: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648" y="969645"/>
            <a:ext cx="6496396" cy="1143000"/>
          </a:xfrm>
        </p:spPr>
        <p:txBody>
          <a:bodyPr/>
          <a:lstStyle/>
          <a:p>
            <a:r>
              <a:rPr lang="en-US" dirty="0" smtClean="0"/>
              <a:t>ENSO Alert System Status: El Niño Advisory</a:t>
            </a:r>
            <a:endParaRPr lang="en-US" dirty="0"/>
          </a:p>
        </p:txBody>
      </p:sp>
      <p:sp>
        <p:nvSpPr>
          <p:cNvPr id="4" name="Rectangle 3"/>
          <p:cNvSpPr/>
          <p:nvPr/>
        </p:nvSpPr>
        <p:spPr>
          <a:xfrm>
            <a:off x="365759" y="2279448"/>
            <a:ext cx="8562109" cy="3785652"/>
          </a:xfrm>
          <a:prstGeom prst="rect">
            <a:avLst/>
          </a:prstGeom>
        </p:spPr>
        <p:txBody>
          <a:bodyPr wrap="square">
            <a:spAutoFit/>
          </a:bodyPr>
          <a:lstStyle/>
          <a:p>
            <a:r>
              <a:rPr lang="en-US" b="1" dirty="0" smtClean="0"/>
              <a:t>Synopsis: El Niño conditions will continue to develop and are expected to last through the Northern Hemisphere Winter 2009-2010.</a:t>
            </a:r>
          </a:p>
          <a:p>
            <a:r>
              <a:rPr lang="en-US" dirty="0" smtClean="0"/>
              <a:t>During June 2009, conditions across the equatorial Pacific Ocean transitioned from ENSO-neutral to El Niño conditions. Sea surface temperature (SST) anomalies continued to increase, with the latest</a:t>
            </a:r>
          </a:p>
          <a:p>
            <a:r>
              <a:rPr lang="en-US" dirty="0" smtClean="0"/>
              <a:t>weekly departures exceeding +1.0°C along a narrow band in the eastern equatorial Pacific (Fig. 1). All of the weekly SST indices increased steadily during June and now range from +0.6°C to +0.9°C (Fig. 2).</a:t>
            </a:r>
          </a:p>
        </p:txBody>
      </p:sp>
      <p:pic>
        <p:nvPicPr>
          <p:cNvPr id="102404" name="Picture 4" descr="National Oceanic and Atmospheric Administration, United States Department of Commerce">
            <a:hlinkClick r:id="rId2"/>
          </p:cNvPr>
          <p:cNvPicPr>
            <a:picLocks noChangeAspect="1" noChangeArrowheads="1"/>
          </p:cNvPicPr>
          <p:nvPr/>
        </p:nvPicPr>
        <p:blipFill>
          <a:blip r:embed="rId3"/>
          <a:srcRect/>
          <a:stretch>
            <a:fillRect/>
          </a:stretch>
        </p:blipFill>
        <p:spPr bwMode="auto">
          <a:xfrm>
            <a:off x="1951125" y="177713"/>
            <a:ext cx="5819775" cy="65722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38125"/>
            <a:ext cx="7726681" cy="1143000"/>
          </a:xfrm>
        </p:spPr>
        <p:txBody>
          <a:bodyPr/>
          <a:lstStyle/>
          <a:p>
            <a:r>
              <a:rPr lang="en-US" dirty="0" smtClean="0"/>
              <a:t>JFM Precipitation Anomalies (mm) and Frequency (%)</a:t>
            </a:r>
            <a:endParaRPr lang="en-US" dirty="0"/>
          </a:p>
        </p:txBody>
      </p:sp>
      <p:pic>
        <p:nvPicPr>
          <p:cNvPr id="103426" name="Picture 2" descr="El Niño Precipitation Composite graphic"/>
          <p:cNvPicPr>
            <a:picLocks noChangeAspect="1" noChangeArrowheads="1"/>
          </p:cNvPicPr>
          <p:nvPr/>
        </p:nvPicPr>
        <p:blipFill>
          <a:blip r:embed="rId2"/>
          <a:srcRect t="66000"/>
          <a:stretch>
            <a:fillRect/>
          </a:stretch>
        </p:blipFill>
        <p:spPr bwMode="auto">
          <a:xfrm>
            <a:off x="28441" y="1970116"/>
            <a:ext cx="9115559" cy="413238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238125"/>
            <a:ext cx="8217131" cy="601460"/>
          </a:xfrm>
        </p:spPr>
        <p:txBody>
          <a:bodyPr/>
          <a:lstStyle/>
          <a:p>
            <a:r>
              <a:rPr lang="en-US" sz="2800" dirty="0" smtClean="0"/>
              <a:t>Northern High Plains </a:t>
            </a:r>
            <a:r>
              <a:rPr lang="en-US" sz="2800" dirty="0" err="1" smtClean="0"/>
              <a:t>Dryland</a:t>
            </a:r>
            <a:r>
              <a:rPr lang="en-US" sz="2800" dirty="0" smtClean="0"/>
              <a:t> Wheat Yields</a:t>
            </a:r>
            <a:endParaRPr lang="en-US" sz="2800" dirty="0"/>
          </a:p>
        </p:txBody>
      </p:sp>
      <p:graphicFrame>
        <p:nvGraphicFramePr>
          <p:cNvPr id="4" name="Content Placeholder 3"/>
          <p:cNvGraphicFramePr>
            <a:graphicFrameLocks noGrp="1"/>
          </p:cNvGraphicFramePr>
          <p:nvPr>
            <p:ph idx="1"/>
          </p:nvPr>
        </p:nvGraphicFramePr>
        <p:xfrm>
          <a:off x="307571" y="1130531"/>
          <a:ext cx="8587047" cy="50541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624349" y="4305993"/>
            <a:ext cx="4946073" cy="1200329"/>
          </a:xfrm>
          <a:prstGeom prst="rect">
            <a:avLst/>
          </a:prstGeom>
          <a:solidFill>
            <a:srgbClr val="92D050"/>
          </a:solidFill>
        </p:spPr>
        <p:txBody>
          <a:bodyPr wrap="square" rtlCol="0">
            <a:spAutoFit/>
          </a:bodyPr>
          <a:lstStyle/>
          <a:p>
            <a:r>
              <a:rPr lang="en-US" b="1" dirty="0" smtClean="0"/>
              <a:t>Average = 21 </a:t>
            </a:r>
            <a:r>
              <a:rPr lang="en-US" b="1" dirty="0" err="1" smtClean="0"/>
              <a:t>bu</a:t>
            </a:r>
            <a:r>
              <a:rPr lang="en-US" b="1" dirty="0" smtClean="0"/>
              <a:t>/ac</a:t>
            </a:r>
          </a:p>
          <a:p>
            <a:r>
              <a:rPr lang="en-US" b="1" dirty="0" smtClean="0"/>
              <a:t>El Nino Average = 23 </a:t>
            </a:r>
            <a:r>
              <a:rPr lang="en-US" b="1" dirty="0" err="1" smtClean="0"/>
              <a:t>bu</a:t>
            </a:r>
            <a:r>
              <a:rPr lang="en-US" b="1" dirty="0" smtClean="0"/>
              <a:t>/ac</a:t>
            </a:r>
          </a:p>
          <a:p>
            <a:r>
              <a:rPr lang="en-US" b="1" dirty="0" smtClean="0"/>
              <a:t>Strong El Nino Average = 30 </a:t>
            </a:r>
            <a:r>
              <a:rPr lang="en-US" b="1" dirty="0" err="1" smtClean="0"/>
              <a:t>bu</a:t>
            </a:r>
            <a:r>
              <a:rPr lang="en-US" b="1" dirty="0" smtClean="0"/>
              <a:t>/ac</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z="2400" dirty="0" smtClean="0"/>
              <a:t>Wheat Variable Costs and Grain Revenue</a:t>
            </a:r>
            <a:endParaRPr lang="en-US" sz="2400" dirty="0"/>
          </a:p>
        </p:txBody>
      </p:sp>
      <p:graphicFrame>
        <p:nvGraphicFramePr>
          <p:cNvPr id="4" name="Content Placeholder 3"/>
          <p:cNvGraphicFramePr>
            <a:graphicFrameLocks noGrp="1"/>
          </p:cNvGraphicFramePr>
          <p:nvPr>
            <p:ph idx="1"/>
          </p:nvPr>
        </p:nvGraphicFramePr>
        <p:xfrm>
          <a:off x="533400" y="1371600"/>
          <a:ext cx="8229600" cy="47545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1295400"/>
            <a:ext cx="838200" cy="338554"/>
          </a:xfrm>
          <a:prstGeom prst="rect">
            <a:avLst/>
          </a:prstGeom>
          <a:noFill/>
        </p:spPr>
        <p:txBody>
          <a:bodyPr wrap="square" rtlCol="0">
            <a:spAutoFit/>
          </a:bodyPr>
          <a:lstStyle/>
          <a:p>
            <a:r>
              <a:rPr lang="en-US" sz="1600" dirty="0" smtClean="0"/>
              <a:t>$/acre</a:t>
            </a:r>
            <a:endParaRPr lang="en-US" sz="1600" dirty="0"/>
          </a:p>
        </p:txBody>
      </p:sp>
      <p:sp>
        <p:nvSpPr>
          <p:cNvPr id="6" name="TextBox 5"/>
          <p:cNvSpPr txBox="1"/>
          <p:nvPr/>
        </p:nvSpPr>
        <p:spPr>
          <a:xfrm>
            <a:off x="124692" y="6176356"/>
            <a:ext cx="7140632" cy="400110"/>
          </a:xfrm>
          <a:prstGeom prst="rect">
            <a:avLst/>
          </a:prstGeom>
          <a:noFill/>
        </p:spPr>
        <p:txBody>
          <a:bodyPr wrap="square" rtlCol="0">
            <a:spAutoFit/>
          </a:bodyPr>
          <a:lstStyle/>
          <a:p>
            <a:r>
              <a:rPr lang="en-US" sz="2000" dirty="0" smtClean="0"/>
              <a:t>2010 crop: 20 bushel yield, $5.45 BE (about $6.10 on the board)</a:t>
            </a:r>
            <a:endParaRPr lang="en-US" sz="2000" dirty="0"/>
          </a:p>
        </p:txBody>
      </p:sp>
      <p:sp>
        <p:nvSpPr>
          <p:cNvPr id="8" name="TextBox 7"/>
          <p:cNvSpPr txBox="1"/>
          <p:nvPr/>
        </p:nvSpPr>
        <p:spPr>
          <a:xfrm>
            <a:off x="2834640" y="1753985"/>
            <a:ext cx="5577840" cy="830997"/>
          </a:xfrm>
          <a:prstGeom prst="rect">
            <a:avLst/>
          </a:prstGeom>
          <a:noFill/>
        </p:spPr>
        <p:txBody>
          <a:bodyPr wrap="square" rtlCol="0">
            <a:spAutoFit/>
          </a:bodyPr>
          <a:lstStyle/>
          <a:p>
            <a:r>
              <a:rPr lang="en-US" dirty="0" smtClean="0"/>
              <a:t> Good yields                               Good price</a:t>
            </a:r>
          </a:p>
          <a:p>
            <a:r>
              <a:rPr lang="en-US" dirty="0" smtClean="0"/>
              <a:t>      </a:t>
            </a:r>
          </a:p>
        </p:txBody>
      </p:sp>
      <p:cxnSp>
        <p:nvCxnSpPr>
          <p:cNvPr id="10" name="Straight Arrow Connector 9"/>
          <p:cNvCxnSpPr/>
          <p:nvPr/>
        </p:nvCxnSpPr>
        <p:spPr bwMode="auto">
          <a:xfrm rot="10800000" flipV="1">
            <a:off x="6409114" y="2236124"/>
            <a:ext cx="764771" cy="75645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a:off x="4530436" y="2044931"/>
            <a:ext cx="689957" cy="1163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pPr eaLnBrk="1" hangingPunct="1"/>
            <a:r>
              <a:rPr lang="en-US" dirty="0" smtClean="0"/>
              <a:t>                          Market Drivers</a:t>
            </a:r>
          </a:p>
        </p:txBody>
      </p:sp>
      <p:sp>
        <p:nvSpPr>
          <p:cNvPr id="5" name="TextBox 4"/>
          <p:cNvSpPr txBox="1"/>
          <p:nvPr/>
        </p:nvSpPr>
        <p:spPr>
          <a:xfrm>
            <a:off x="228600" y="5943600"/>
            <a:ext cx="6934200" cy="815608"/>
          </a:xfrm>
          <a:prstGeom prst="rect">
            <a:avLst/>
          </a:prstGeom>
          <a:noFill/>
        </p:spPr>
        <p:txBody>
          <a:bodyPr>
            <a:spAutoFit/>
          </a:bodyPr>
          <a:lstStyle/>
          <a:p>
            <a:pPr fontAlgn="auto">
              <a:spcBef>
                <a:spcPts val="0"/>
              </a:spcBef>
              <a:spcAft>
                <a:spcPts val="0"/>
              </a:spcAft>
              <a:defRPr/>
            </a:pPr>
            <a:r>
              <a:rPr lang="en-US" sz="1800" dirty="0">
                <a:latin typeface="+mn-lt"/>
                <a:cs typeface="+mn-cs"/>
              </a:rPr>
              <a:t>“Without the runaway demand growth of ethanol, many of the recent stories need to be rewritten in short order.”		</a:t>
            </a:r>
          </a:p>
          <a:p>
            <a:pPr fontAlgn="auto">
              <a:spcBef>
                <a:spcPts val="0"/>
              </a:spcBef>
              <a:spcAft>
                <a:spcPts val="0"/>
              </a:spcAft>
              <a:defRPr/>
            </a:pPr>
            <a:r>
              <a:rPr lang="en-US" sz="1050" dirty="0">
                <a:latin typeface="+mn-lt"/>
                <a:cs typeface="+mn-cs"/>
              </a:rPr>
              <a:t>                                                                                  </a:t>
            </a:r>
            <a:r>
              <a:rPr lang="en-US" sz="1100" dirty="0">
                <a:latin typeface="+mn-lt"/>
                <a:cs typeface="+mn-cs"/>
              </a:rPr>
              <a:t>--Michael Swanson, Economics Department, Wells Fargo</a:t>
            </a:r>
            <a:endParaRPr lang="en-US" dirty="0">
              <a:latin typeface="+mn-lt"/>
              <a:cs typeface="+mn-cs"/>
            </a:endParaRPr>
          </a:p>
        </p:txBody>
      </p:sp>
      <p:pic>
        <p:nvPicPr>
          <p:cNvPr id="282626" name="Picture 2" descr="Attendant pumping gas at corn alcohol station"/>
          <p:cNvPicPr>
            <a:picLocks noChangeAspect="1" noChangeArrowheads="1"/>
          </p:cNvPicPr>
          <p:nvPr/>
        </p:nvPicPr>
        <p:blipFill>
          <a:blip r:embed="rId3"/>
          <a:srcRect/>
          <a:stretch>
            <a:fillRect/>
          </a:stretch>
        </p:blipFill>
        <p:spPr bwMode="auto">
          <a:xfrm>
            <a:off x="76200" y="1142999"/>
            <a:ext cx="4800600" cy="4423833"/>
          </a:xfrm>
          <a:prstGeom prst="rect">
            <a:avLst/>
          </a:prstGeom>
          <a:noFill/>
        </p:spPr>
      </p:pic>
      <p:sp>
        <p:nvSpPr>
          <p:cNvPr id="8" name="Rectangle 7"/>
          <p:cNvSpPr/>
          <p:nvPr/>
        </p:nvSpPr>
        <p:spPr>
          <a:xfrm>
            <a:off x="193963" y="5181600"/>
            <a:ext cx="4834978" cy="461665"/>
          </a:xfrm>
          <a:prstGeom prst="rect">
            <a:avLst/>
          </a:prstGeom>
        </p:spPr>
        <p:txBody>
          <a:bodyPr wrap="none">
            <a:spAutoFit/>
          </a:bodyPr>
          <a:lstStyle/>
          <a:p>
            <a:r>
              <a:rPr lang="en-US" b="1" i="1" dirty="0" smtClean="0">
                <a:solidFill>
                  <a:schemeClr val="bg1"/>
                </a:solidFill>
              </a:rPr>
              <a:t>Pumping ethanol from corn in 1933 </a:t>
            </a:r>
            <a:endParaRPr lang="en-US" b="1" i="1" dirty="0">
              <a:solidFill>
                <a:schemeClr val="bg1"/>
              </a:solidFill>
            </a:endParaRPr>
          </a:p>
        </p:txBody>
      </p:sp>
      <p:sp>
        <p:nvSpPr>
          <p:cNvPr id="9" name="Content Placeholder 2"/>
          <p:cNvSpPr>
            <a:spLocks noGrp="1"/>
          </p:cNvSpPr>
          <p:nvPr>
            <p:ph sz="half" idx="2"/>
          </p:nvPr>
        </p:nvSpPr>
        <p:spPr>
          <a:xfrm>
            <a:off x="4901739" y="1472739"/>
            <a:ext cx="3733800" cy="4114800"/>
          </a:xfrm>
        </p:spPr>
        <p:txBody>
          <a:bodyPr/>
          <a:lstStyle/>
          <a:p>
            <a:r>
              <a:rPr lang="en-US" dirty="0" smtClean="0"/>
              <a:t>Economy</a:t>
            </a:r>
          </a:p>
          <a:p>
            <a:r>
              <a:rPr lang="en-US" dirty="0" smtClean="0"/>
              <a:t>Demand</a:t>
            </a:r>
          </a:p>
          <a:p>
            <a:pPr lvl="1"/>
            <a:r>
              <a:rPr lang="en-US" dirty="0" smtClean="0"/>
              <a:t>Exports</a:t>
            </a:r>
          </a:p>
          <a:p>
            <a:pPr lvl="1"/>
            <a:r>
              <a:rPr lang="en-US" dirty="0" smtClean="0"/>
              <a:t>Feed</a:t>
            </a:r>
          </a:p>
          <a:p>
            <a:pPr lvl="1"/>
            <a:r>
              <a:rPr lang="en-US" dirty="0" smtClean="0"/>
              <a:t>Food</a:t>
            </a:r>
          </a:p>
          <a:p>
            <a:r>
              <a:rPr lang="en-US" dirty="0" smtClean="0"/>
              <a:t>Supply</a:t>
            </a:r>
          </a:p>
          <a:p>
            <a:pPr lvl="1"/>
            <a:r>
              <a:rPr lang="en-US" dirty="0" smtClean="0"/>
              <a:t>Export Competition</a:t>
            </a:r>
          </a:p>
          <a:p>
            <a:pPr lvl="1"/>
            <a:r>
              <a:rPr lang="en-US" dirty="0" smtClean="0"/>
              <a:t>Planted Acres</a:t>
            </a:r>
          </a:p>
          <a:p>
            <a:pPr lvl="1"/>
            <a:r>
              <a:rPr lang="en-US" dirty="0" smtClean="0"/>
              <a:t>Weather</a:t>
            </a:r>
          </a:p>
        </p:txBody>
      </p:sp>
      <p:sp>
        <p:nvSpPr>
          <p:cNvPr id="11" name="TextBox 10"/>
          <p:cNvSpPr txBox="1"/>
          <p:nvPr/>
        </p:nvSpPr>
        <p:spPr>
          <a:xfrm>
            <a:off x="7010400" y="1447800"/>
            <a:ext cx="990600" cy="584775"/>
          </a:xfrm>
          <a:prstGeom prst="rect">
            <a:avLst/>
          </a:prstGeom>
          <a:noFill/>
        </p:spPr>
        <p:txBody>
          <a:bodyPr wrap="square" rtlCol="0">
            <a:spAutoFit/>
          </a:bodyPr>
          <a:lstStyle/>
          <a:p>
            <a:r>
              <a:rPr lang="en-US" sz="3200" b="1" dirty="0" smtClean="0">
                <a:latin typeface="Chiller" pitchFamily="82" charset="0"/>
              </a:rPr>
              <a:t>FEAR</a:t>
            </a:r>
            <a:endParaRPr lang="en-US" sz="3200" b="1" dirty="0">
              <a:latin typeface="Chiller" pitchFamily="82" charset="0"/>
            </a:endParaRPr>
          </a:p>
        </p:txBody>
      </p:sp>
      <p:cxnSp>
        <p:nvCxnSpPr>
          <p:cNvPr id="15" name="Straight Connector 14"/>
          <p:cNvCxnSpPr/>
          <p:nvPr/>
        </p:nvCxnSpPr>
        <p:spPr bwMode="auto">
          <a:xfrm>
            <a:off x="5410200" y="1735667"/>
            <a:ext cx="1557867"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0" name="TextBox 9"/>
          <p:cNvSpPr txBox="1"/>
          <p:nvPr/>
        </p:nvSpPr>
        <p:spPr>
          <a:xfrm>
            <a:off x="6876010" y="2061556"/>
            <a:ext cx="1769226" cy="369332"/>
          </a:xfrm>
          <a:prstGeom prst="rect">
            <a:avLst/>
          </a:prstGeom>
          <a:noFill/>
        </p:spPr>
        <p:txBody>
          <a:bodyPr wrap="square" rtlCol="0">
            <a:spAutoFit/>
          </a:bodyPr>
          <a:lstStyle/>
          <a:p>
            <a:r>
              <a:rPr lang="en-US" sz="1800" dirty="0" smtClean="0">
                <a:latin typeface="Wide Latin" pitchFamily="18" charset="0"/>
              </a:rPr>
              <a:t>Flat</a:t>
            </a:r>
            <a:endParaRPr lang="en-US" sz="1800" dirty="0">
              <a:latin typeface="Wide Latin" pitchFamily="18" charset="0"/>
            </a:endParaRPr>
          </a:p>
        </p:txBody>
      </p:sp>
      <p:sp>
        <p:nvSpPr>
          <p:cNvPr id="12" name="TextBox 11"/>
          <p:cNvSpPr txBox="1"/>
          <p:nvPr/>
        </p:nvSpPr>
        <p:spPr>
          <a:xfrm>
            <a:off x="6713912" y="3816927"/>
            <a:ext cx="2064327" cy="461665"/>
          </a:xfrm>
          <a:prstGeom prst="rect">
            <a:avLst/>
          </a:prstGeom>
          <a:noFill/>
        </p:spPr>
        <p:txBody>
          <a:bodyPr wrap="square" rtlCol="0">
            <a:spAutoFit/>
          </a:bodyPr>
          <a:lstStyle/>
          <a:p>
            <a:r>
              <a:rPr lang="en-US" b="1" dirty="0" smtClean="0">
                <a:latin typeface="Gill Sans Ultra Bold" pitchFamily="34" charset="0"/>
              </a:rPr>
              <a:t>Adequate</a:t>
            </a:r>
            <a:endParaRPr lang="en-US" b="1" dirty="0">
              <a:latin typeface="Gill Sans Ultra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Grazing Rate to Break Even with Grain Production</a:t>
            </a:r>
            <a:endParaRPr lang="en-US" dirty="0"/>
          </a:p>
        </p:txBody>
      </p:sp>
      <p:graphicFrame>
        <p:nvGraphicFramePr>
          <p:cNvPr id="4" name="Content Placeholder 3"/>
          <p:cNvGraphicFramePr>
            <a:graphicFrameLocks noGrp="1"/>
          </p:cNvGraphicFramePr>
          <p:nvPr>
            <p:ph idx="1"/>
          </p:nvPr>
        </p:nvGraphicFramePr>
        <p:xfrm>
          <a:off x="1676400" y="1828800"/>
          <a:ext cx="6781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915295" y="5968538"/>
            <a:ext cx="2942705" cy="461665"/>
          </a:xfrm>
          <a:prstGeom prst="rect">
            <a:avLst/>
          </a:prstGeom>
          <a:noFill/>
        </p:spPr>
        <p:txBody>
          <a:bodyPr wrap="square" rtlCol="0">
            <a:spAutoFit/>
          </a:bodyPr>
          <a:lstStyle/>
          <a:p>
            <a:r>
              <a:rPr lang="en-US" dirty="0" smtClean="0"/>
              <a:t>Wheat per Bushel</a:t>
            </a:r>
            <a:endParaRPr lang="en-US" dirty="0"/>
          </a:p>
        </p:txBody>
      </p:sp>
      <p:sp>
        <p:nvSpPr>
          <p:cNvPr id="6" name="TextBox 5"/>
          <p:cNvSpPr txBox="1"/>
          <p:nvPr/>
        </p:nvSpPr>
        <p:spPr>
          <a:xfrm>
            <a:off x="457199" y="2709949"/>
            <a:ext cx="947651" cy="1569660"/>
          </a:xfrm>
          <a:prstGeom prst="rect">
            <a:avLst/>
          </a:prstGeom>
          <a:noFill/>
        </p:spPr>
        <p:txBody>
          <a:bodyPr wrap="square" rtlCol="0">
            <a:spAutoFit/>
          </a:bodyPr>
          <a:lstStyle/>
          <a:p>
            <a:r>
              <a:rPr lang="en-US" dirty="0" smtClean="0"/>
              <a:t>$ per pound of gain</a:t>
            </a:r>
            <a:endParaRPr lang="en-US" dirty="0"/>
          </a:p>
        </p:txBody>
      </p:sp>
      <p:sp>
        <p:nvSpPr>
          <p:cNvPr id="7" name="TextBox 6"/>
          <p:cNvSpPr txBox="1"/>
          <p:nvPr/>
        </p:nvSpPr>
        <p:spPr>
          <a:xfrm>
            <a:off x="290945" y="6417425"/>
            <a:ext cx="5727470" cy="400110"/>
          </a:xfrm>
          <a:prstGeom prst="rect">
            <a:avLst/>
          </a:prstGeom>
          <a:noFill/>
        </p:spPr>
        <p:txBody>
          <a:bodyPr wrap="square" rtlCol="0">
            <a:spAutoFit/>
          </a:bodyPr>
          <a:lstStyle/>
          <a:p>
            <a:r>
              <a:rPr lang="en-US" sz="2000" dirty="0" smtClean="0"/>
              <a:t>Grazing = 5 bushel yield loss and +$4/acre costs</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7/10/09</a:t>
            </a:r>
          </a:p>
        </p:txBody>
      </p:sp>
      <p:sp>
        <p:nvSpPr>
          <p:cNvPr id="120834" name="Rectangle 1026"/>
          <p:cNvSpPr>
            <a:spLocks noGrp="1" noChangeArrowheads="1"/>
          </p:cNvSpPr>
          <p:nvPr>
            <p:ph type="title"/>
          </p:nvPr>
        </p:nvSpPr>
        <p:spPr/>
        <p:txBody>
          <a:bodyPr/>
          <a:lstStyle/>
          <a:p>
            <a:r>
              <a:rPr lang="en-US" sz="2800" b="1" dirty="0"/>
              <a:t>Seasonal Price Index for U.S. Wheat</a:t>
            </a:r>
            <a:br>
              <a:rPr lang="en-US" sz="2800" b="1" dirty="0"/>
            </a:br>
            <a:r>
              <a:rPr lang="en-US" sz="2400" b="1" dirty="0"/>
              <a:t>June 1999 – May </a:t>
            </a:r>
            <a:r>
              <a:rPr lang="en-US" sz="2400" b="1" dirty="0" smtClean="0"/>
              <a:t>2009 Marketing </a:t>
            </a:r>
            <a:r>
              <a:rPr lang="en-US" sz="2400" b="1" dirty="0"/>
              <a:t>Year</a:t>
            </a:r>
            <a:endParaRPr lang="en-US" sz="2000" b="1" dirty="0"/>
          </a:p>
        </p:txBody>
      </p:sp>
      <p:graphicFrame>
        <p:nvGraphicFramePr>
          <p:cNvPr id="10251" name="Object 11"/>
          <p:cNvGraphicFramePr>
            <a:graphicFrameLocks noChangeAspect="1"/>
          </p:cNvGraphicFramePr>
          <p:nvPr>
            <p:ph type="chart" idx="1"/>
          </p:nvPr>
        </p:nvGraphicFramePr>
        <p:xfrm>
          <a:off x="288021" y="1587731"/>
          <a:ext cx="8515619" cy="4508269"/>
        </p:xfrm>
        <a:graphic>
          <a:graphicData uri="http://schemas.openxmlformats.org/presentationml/2006/ole">
            <p:oleObj spid="_x0000_s104450" name="Chart" r:id="rId3" imgW="77724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87362"/>
          </a:xfrm>
        </p:spPr>
        <p:txBody>
          <a:bodyPr/>
          <a:lstStyle/>
          <a:p>
            <a:r>
              <a:rPr lang="en-US" sz="2400" dirty="0" smtClean="0"/>
              <a:t>July 2010 KC Wheat and Marketing Plan</a:t>
            </a:r>
            <a:endParaRPr lang="en-US" sz="2400" dirty="0"/>
          </a:p>
        </p:txBody>
      </p:sp>
      <p:graphicFrame>
        <p:nvGraphicFramePr>
          <p:cNvPr id="4" name="Content Placeholder 3"/>
          <p:cNvGraphicFramePr>
            <a:graphicFrameLocks noGrp="1"/>
          </p:cNvGraphicFramePr>
          <p:nvPr>
            <p:ph idx="1"/>
          </p:nvPr>
        </p:nvGraphicFramePr>
        <p:xfrm>
          <a:off x="228600" y="1447800"/>
          <a:ext cx="87630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1219200"/>
            <a:ext cx="457200" cy="246221"/>
          </a:xfrm>
          <a:prstGeom prst="rect">
            <a:avLst/>
          </a:prstGeom>
          <a:noFill/>
        </p:spPr>
        <p:txBody>
          <a:bodyPr wrap="square" rtlCol="0">
            <a:spAutoFit/>
          </a:bodyPr>
          <a:lstStyle/>
          <a:p>
            <a:r>
              <a:rPr lang="en-US" sz="1000" dirty="0" smtClean="0">
                <a:latin typeface="Times New Roman"/>
                <a:cs typeface="Times New Roman"/>
              </a:rPr>
              <a:t>¢/</a:t>
            </a:r>
            <a:r>
              <a:rPr lang="en-US" sz="1000" dirty="0" err="1" smtClean="0">
                <a:latin typeface="Times New Roman"/>
                <a:cs typeface="Times New Roman"/>
              </a:rPr>
              <a:t>bu</a:t>
            </a:r>
            <a:endParaRPr lang="en-US" sz="1000" dirty="0"/>
          </a:p>
        </p:txBody>
      </p:sp>
      <p:sp>
        <p:nvSpPr>
          <p:cNvPr id="6" name="Rectangle 5"/>
          <p:cNvSpPr/>
          <p:nvPr/>
        </p:nvSpPr>
        <p:spPr>
          <a:xfrm>
            <a:off x="2819400" y="1600200"/>
            <a:ext cx="1828800" cy="3886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67400" y="1600200"/>
            <a:ext cx="685800" cy="3886200"/>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1600200"/>
            <a:ext cx="8229600" cy="646331"/>
          </a:xfrm>
          <a:prstGeom prst="rect">
            <a:avLst/>
          </a:prstGeom>
          <a:noFill/>
        </p:spPr>
        <p:txBody>
          <a:bodyPr wrap="square" rtlCol="0">
            <a:spAutoFit/>
          </a:bodyPr>
          <a:lstStyle/>
          <a:p>
            <a:r>
              <a:rPr lang="en-US" sz="1200" b="1" dirty="0" smtClean="0"/>
              <a:t>                                      Early season planting conditions                                   Crop Emerging       Late Season</a:t>
            </a:r>
          </a:p>
          <a:p>
            <a:r>
              <a:rPr lang="en-US" sz="1200" b="1" dirty="0" smtClean="0"/>
              <a:t>                                      Southern Hemisphere Crop Production                       from Dormancy      Conditions            Harvest</a:t>
            </a:r>
          </a:p>
          <a:p>
            <a:r>
              <a:rPr lang="en-US" sz="1200" b="1" dirty="0" smtClean="0"/>
              <a:t>                                                                   25</a:t>
            </a:r>
            <a:r>
              <a:rPr lang="en-US" sz="1200" b="1" smtClean="0"/>
              <a:t>%                                                              </a:t>
            </a:r>
            <a:r>
              <a:rPr lang="en-US" sz="1200" b="1" dirty="0" smtClean="0"/>
              <a:t>25</a:t>
            </a:r>
            <a:r>
              <a:rPr lang="en-US" sz="1200" b="1" smtClean="0"/>
              <a:t>%                     </a:t>
            </a:r>
            <a:r>
              <a:rPr lang="en-US" sz="1200" b="1" dirty="0" smtClean="0"/>
              <a:t>25</a:t>
            </a:r>
            <a:r>
              <a:rPr lang="en-US" sz="1200" b="1" smtClean="0"/>
              <a:t>%                      </a:t>
            </a:r>
            <a:r>
              <a:rPr lang="en-US" sz="1200" b="1" dirty="0" smtClean="0"/>
              <a:t>25%</a:t>
            </a:r>
            <a:endParaRPr lang="en-US" sz="1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Marketing Philosophies</a:t>
            </a:r>
            <a:endParaRPr lang="en-US" dirty="0"/>
          </a:p>
        </p:txBody>
      </p:sp>
      <p:pic>
        <p:nvPicPr>
          <p:cNvPr id="4" name="Content Placeholder 3" descr="pheasanthuntingpic.jpg"/>
          <p:cNvPicPr>
            <a:picLocks noGrp="1" noChangeAspect="1"/>
          </p:cNvPicPr>
          <p:nvPr>
            <p:ph sz="half" idx="1"/>
          </p:nvPr>
        </p:nvPicPr>
        <p:blipFill>
          <a:blip r:embed="rId2"/>
          <a:stretch>
            <a:fillRect/>
          </a:stretch>
        </p:blipFill>
        <p:spPr>
          <a:xfrm>
            <a:off x="304800" y="1219200"/>
            <a:ext cx="4133677" cy="5295207"/>
          </a:xfrm>
        </p:spPr>
      </p:pic>
      <p:sp>
        <p:nvSpPr>
          <p:cNvPr id="6" name="Content Placeholder 5"/>
          <p:cNvSpPr>
            <a:spLocks noGrp="1"/>
          </p:cNvSpPr>
          <p:nvPr>
            <p:ph sz="half" idx="2"/>
          </p:nvPr>
        </p:nvSpPr>
        <p:spPr>
          <a:xfrm>
            <a:off x="5043747" y="1745674"/>
            <a:ext cx="3314700" cy="4114800"/>
          </a:xfrm>
        </p:spPr>
        <p:txBody>
          <a:bodyPr/>
          <a:lstStyle/>
          <a:p>
            <a:r>
              <a:rPr lang="en-US" sz="3600" dirty="0" smtClean="0"/>
              <a:t>Ready, Aim, Aim, </a:t>
            </a:r>
            <a:r>
              <a:rPr lang="en-US" sz="3200" dirty="0" smtClean="0"/>
              <a:t>Aim</a:t>
            </a:r>
            <a:r>
              <a:rPr lang="en-US" sz="3600" dirty="0" smtClean="0"/>
              <a:t>, </a:t>
            </a:r>
            <a:r>
              <a:rPr lang="en-US" dirty="0" smtClean="0"/>
              <a:t>Aim</a:t>
            </a:r>
            <a:r>
              <a:rPr lang="en-US" sz="3600" dirty="0" smtClean="0"/>
              <a:t>,  </a:t>
            </a:r>
            <a:r>
              <a:rPr lang="en-US" sz="2400" dirty="0" smtClean="0"/>
              <a:t>Aim</a:t>
            </a:r>
            <a:r>
              <a:rPr lang="en-US" sz="2000" dirty="0" smtClean="0"/>
              <a:t>,</a:t>
            </a:r>
            <a:r>
              <a:rPr lang="en-US" sz="3600" dirty="0" smtClean="0"/>
              <a:t> ………</a:t>
            </a:r>
            <a:endParaRPr lang="en-US" dirty="0" smtClean="0"/>
          </a:p>
          <a:p>
            <a:endParaRPr lang="en-US" dirty="0" smtClean="0"/>
          </a:p>
          <a:p>
            <a:r>
              <a:rPr lang="en-US" sz="3600" dirty="0" smtClean="0"/>
              <a:t>Ready, Fire, Aim!</a:t>
            </a:r>
            <a:endParaRPr lang="en-US" sz="3600" dirty="0"/>
          </a:p>
        </p:txBody>
      </p:sp>
      <p:sp>
        <p:nvSpPr>
          <p:cNvPr id="7" name="Rectangle 6"/>
          <p:cNvSpPr/>
          <p:nvPr/>
        </p:nvSpPr>
        <p:spPr>
          <a:xfrm>
            <a:off x="257694" y="5565338"/>
            <a:ext cx="4214553" cy="1292662"/>
          </a:xfrm>
          <a:prstGeom prst="rect">
            <a:avLst/>
          </a:prstGeom>
        </p:spPr>
        <p:txBody>
          <a:bodyPr wrap="square">
            <a:spAutoFit/>
          </a:bodyPr>
          <a:lstStyle/>
          <a:p>
            <a:r>
              <a:rPr lang="en-US" sz="2000" b="1" dirty="0" smtClean="0">
                <a:solidFill>
                  <a:schemeClr val="bg1"/>
                </a:solidFill>
              </a:rPr>
              <a:t>The man who insists on seeing with perfect clearness before he decides, never decides.</a:t>
            </a:r>
            <a:r>
              <a:rPr lang="en-US" sz="2000" dirty="0" smtClean="0"/>
              <a:t> </a:t>
            </a:r>
          </a:p>
          <a:p>
            <a:r>
              <a:rPr lang="en-US" sz="1600" dirty="0" smtClean="0"/>
              <a:t>Henri-</a:t>
            </a:r>
            <a:r>
              <a:rPr lang="en-US" sz="1600" dirty="0" err="1" smtClean="0"/>
              <a:t>Frédéric</a:t>
            </a:r>
            <a:r>
              <a:rPr lang="en-US" sz="1600" dirty="0" smtClean="0"/>
              <a:t> </a:t>
            </a:r>
            <a:r>
              <a:rPr lang="en-US" sz="1600" dirty="0" err="1" smtClean="0"/>
              <a:t>Amiel</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Chart for KW"/>
          <p:cNvPicPr>
            <a:picLocks noChangeAspect="1" noChangeArrowheads="1"/>
          </p:cNvPicPr>
          <p:nvPr/>
        </p:nvPicPr>
        <p:blipFill>
          <a:blip r:embed="rId3"/>
          <a:srcRect/>
          <a:stretch>
            <a:fillRect/>
          </a:stretch>
        </p:blipFill>
        <p:spPr bwMode="auto">
          <a:xfrm>
            <a:off x="257693" y="863641"/>
            <a:ext cx="8777241" cy="5163085"/>
          </a:xfrm>
          <a:prstGeom prst="rect">
            <a:avLst/>
          </a:prstGeom>
          <a:noFill/>
        </p:spPr>
      </p:pic>
      <p:sp>
        <p:nvSpPr>
          <p:cNvPr id="36868" name="TextBox 5"/>
          <p:cNvSpPr txBox="1">
            <a:spLocks noChangeArrowheads="1"/>
          </p:cNvSpPr>
          <p:nvPr/>
        </p:nvSpPr>
        <p:spPr bwMode="auto">
          <a:xfrm>
            <a:off x="539750" y="125413"/>
            <a:ext cx="8088313" cy="646331"/>
          </a:xfrm>
          <a:prstGeom prst="rect">
            <a:avLst/>
          </a:prstGeom>
          <a:noFill/>
          <a:ln w="9525">
            <a:noFill/>
            <a:miter lim="800000"/>
            <a:headEnd/>
            <a:tailEnd/>
          </a:ln>
        </p:spPr>
        <p:txBody>
          <a:bodyPr>
            <a:spAutoFit/>
          </a:bodyPr>
          <a:lstStyle/>
          <a:p>
            <a:pPr fontAlgn="base">
              <a:spcBef>
                <a:spcPct val="0"/>
              </a:spcBef>
              <a:spcAft>
                <a:spcPct val="0"/>
              </a:spcAft>
            </a:pPr>
            <a:r>
              <a:rPr lang="en-US" sz="3600" b="1" dirty="0">
                <a:solidFill>
                  <a:srgbClr val="500000"/>
                </a:solidFill>
                <a:latin typeface="+mj-lt"/>
                <a:ea typeface="+mj-ea"/>
                <a:cs typeface="+mj-cs"/>
              </a:rPr>
              <a:t>How high? How long?</a:t>
            </a:r>
          </a:p>
        </p:txBody>
      </p:sp>
      <p:pic>
        <p:nvPicPr>
          <p:cNvPr id="8" name="Picture 2" descr="http://economistsview.typepad.com/photos/uncategorized/2007/11/15/marshall.gif"/>
          <p:cNvPicPr>
            <a:picLocks noChangeAspect="1" noChangeArrowheads="1"/>
          </p:cNvPicPr>
          <p:nvPr/>
        </p:nvPicPr>
        <p:blipFill>
          <a:blip r:embed="rId4"/>
          <a:srcRect/>
          <a:stretch>
            <a:fillRect/>
          </a:stretch>
        </p:blipFill>
        <p:spPr bwMode="auto">
          <a:xfrm>
            <a:off x="2493819" y="766488"/>
            <a:ext cx="3424844" cy="58997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outlook"/>
          <p:cNvPicPr>
            <a:picLocks noChangeAspect="1" noChangeArrowheads="1"/>
          </p:cNvPicPr>
          <p:nvPr/>
        </p:nvPicPr>
        <p:blipFill>
          <a:blip r:embed="rId2"/>
          <a:srcRect b="39816"/>
          <a:stretch>
            <a:fillRect/>
          </a:stretch>
        </p:blipFill>
        <p:spPr bwMode="auto">
          <a:xfrm>
            <a:off x="990600" y="1143000"/>
            <a:ext cx="6914177" cy="5260618"/>
          </a:xfrm>
          <a:prstGeom prst="rect">
            <a:avLst/>
          </a:prstGeom>
          <a:noFill/>
          <a:ln>
            <a:solidFill>
              <a:schemeClr val="tx1"/>
            </a:solidFill>
          </a:ln>
        </p:spPr>
      </p:pic>
      <p:sp>
        <p:nvSpPr>
          <p:cNvPr id="3" name="Title 2"/>
          <p:cNvSpPr>
            <a:spLocks noGrp="1"/>
          </p:cNvSpPr>
          <p:nvPr>
            <p:ph type="title"/>
          </p:nvPr>
        </p:nvSpPr>
        <p:spPr/>
        <p:txBody>
          <a:bodyPr/>
          <a:lstStyle/>
          <a:p>
            <a:r>
              <a:rPr lang="en-US" dirty="0" smtClean="0"/>
              <a:t>Outlook Reports Available</a:t>
            </a:r>
            <a:endParaRPr lang="en-US" dirty="0"/>
          </a:p>
        </p:txBody>
      </p:sp>
      <p:sp>
        <p:nvSpPr>
          <p:cNvPr id="4" name="Rectangle 3"/>
          <p:cNvSpPr/>
          <p:nvPr/>
        </p:nvSpPr>
        <p:spPr>
          <a:xfrm>
            <a:off x="1524000" y="3733800"/>
            <a:ext cx="5918928" cy="707886"/>
          </a:xfrm>
          <a:prstGeom prst="rect">
            <a:avLst/>
          </a:prstGeom>
          <a:solidFill>
            <a:srgbClr val="92D050"/>
          </a:solidFill>
        </p:spPr>
        <p:txBody>
          <a:bodyPr wrap="none">
            <a:spAutoFit/>
          </a:bodyPr>
          <a:lstStyle/>
          <a:p>
            <a:r>
              <a:rPr lang="en-US" sz="4000" b="1" dirty="0" smtClean="0"/>
              <a:t>JMWelch@ag.tamu.edu</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at_ng.jpg"/>
          <p:cNvPicPr>
            <a:picLocks noChangeAspect="1"/>
          </p:cNvPicPr>
          <p:nvPr/>
        </p:nvPicPr>
        <p:blipFill>
          <a:blip r:embed="rId3"/>
          <a:stretch>
            <a:fillRect/>
          </a:stretch>
        </p:blipFill>
        <p:spPr>
          <a:xfrm>
            <a:off x="685800" y="1295400"/>
            <a:ext cx="7879081" cy="5029200"/>
          </a:xfrm>
          <a:prstGeom prst="ellipse">
            <a:avLst/>
          </a:prstGeom>
          <a:ln>
            <a:noFill/>
          </a:ln>
          <a:effectLst>
            <a:softEdge rad="112500"/>
          </a:effectLst>
        </p:spPr>
      </p:pic>
      <p:sp>
        <p:nvSpPr>
          <p:cNvPr id="32771" name="Rectangle 6"/>
          <p:cNvSpPr>
            <a:spLocks noChangeArrowheads="1"/>
          </p:cNvSpPr>
          <p:nvPr/>
        </p:nvSpPr>
        <p:spPr bwMode="auto">
          <a:xfrm>
            <a:off x="152400" y="6324600"/>
            <a:ext cx="7315200" cy="523220"/>
          </a:xfrm>
          <a:prstGeom prst="rect">
            <a:avLst/>
          </a:prstGeom>
          <a:noFill/>
          <a:ln w="9525">
            <a:noFill/>
            <a:miter lim="800000"/>
            <a:headEnd/>
            <a:tailEnd/>
          </a:ln>
        </p:spPr>
        <p:txBody>
          <a:bodyPr wrap="square">
            <a:spAutoFit/>
          </a:bodyPr>
          <a:lstStyle/>
          <a:p>
            <a:r>
              <a:rPr lang="en-US" sz="2800" b="1" dirty="0" smtClean="0"/>
              <a:t>http://agecoext.tamu.edu/index.html</a:t>
            </a:r>
            <a:endParaRPr lang="en-US" sz="2800" b="1" dirty="0"/>
          </a:p>
        </p:txBody>
      </p:sp>
      <p:sp>
        <p:nvSpPr>
          <p:cNvPr id="5" name="TextBox 4"/>
          <p:cNvSpPr txBox="1"/>
          <p:nvPr/>
        </p:nvSpPr>
        <p:spPr>
          <a:xfrm>
            <a:off x="152400" y="152400"/>
            <a:ext cx="8686800" cy="1384995"/>
          </a:xfrm>
          <a:prstGeom prst="rect">
            <a:avLst/>
          </a:prstGeom>
          <a:noFill/>
        </p:spPr>
        <p:txBody>
          <a:bodyPr wrap="square" rtlCol="0">
            <a:spAutoFit/>
          </a:bodyPr>
          <a:lstStyle/>
          <a:p>
            <a:r>
              <a:rPr lang="en-US" sz="2800" b="1" dirty="0" smtClean="0"/>
              <a:t>Mark Welch, Economist—Grain Marketing</a:t>
            </a:r>
          </a:p>
          <a:p>
            <a:r>
              <a:rPr lang="en-US" sz="2800" b="1" dirty="0" smtClean="0"/>
              <a:t>JMWelch@ag.tamu.edu</a:t>
            </a:r>
          </a:p>
          <a:p>
            <a:r>
              <a:rPr lang="en-US" sz="2800" b="1" dirty="0" smtClean="0"/>
              <a:t>(979)845-8011</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400" dirty="0" smtClean="0"/>
              <a:t>Value of Wheat in a Loaf of Bread</a:t>
            </a:r>
            <a:endParaRPr lang="en-US" sz="2400" dirty="0"/>
          </a:p>
        </p:txBody>
      </p:sp>
      <p:graphicFrame>
        <p:nvGraphicFramePr>
          <p:cNvPr id="4" name="Content Placeholder 3"/>
          <p:cNvGraphicFramePr>
            <a:graphicFrameLocks noGrp="1"/>
          </p:cNvGraphicFramePr>
          <p:nvPr>
            <p:ph idx="1"/>
          </p:nvPr>
        </p:nvGraphicFramePr>
        <p:xfrm>
          <a:off x="457200" y="762000"/>
          <a:ext cx="8229600" cy="5715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09600" y="6400800"/>
            <a:ext cx="7086600" cy="276999"/>
          </a:xfrm>
          <a:prstGeom prst="rect">
            <a:avLst/>
          </a:prstGeom>
          <a:noFill/>
        </p:spPr>
        <p:txBody>
          <a:bodyPr wrap="square" rtlCol="0">
            <a:spAutoFit/>
          </a:bodyPr>
          <a:lstStyle/>
          <a:p>
            <a:r>
              <a:rPr lang="en-US" sz="1200" dirty="0" smtClean="0"/>
              <a:t>                             </a:t>
            </a:r>
            <a:r>
              <a:rPr lang="en-US" sz="1200" dirty="0" err="1" smtClean="0"/>
              <a:t>Avg</a:t>
            </a:r>
            <a:r>
              <a:rPr lang="en-US" sz="1200" dirty="0" smtClean="0"/>
              <a:t> U.S., white bread, 1-lb loaf                          KC HRW, Ordinary Protein</a:t>
            </a:r>
            <a:endParaRPr lang="en-US" sz="1200" dirty="0"/>
          </a:p>
        </p:txBody>
      </p:sp>
      <p:sp>
        <p:nvSpPr>
          <p:cNvPr id="6" name="TextBox 5"/>
          <p:cNvSpPr txBox="1"/>
          <p:nvPr/>
        </p:nvSpPr>
        <p:spPr>
          <a:xfrm>
            <a:off x="1371600" y="990600"/>
            <a:ext cx="5181600" cy="1384995"/>
          </a:xfrm>
          <a:prstGeom prst="rect">
            <a:avLst/>
          </a:prstGeom>
          <a:solidFill>
            <a:srgbClr val="E7D1B1"/>
          </a:solidFill>
        </p:spPr>
        <p:txBody>
          <a:bodyPr wrap="square" rtlCol="0">
            <a:spAutoFit/>
          </a:bodyPr>
          <a:lstStyle/>
          <a:p>
            <a:r>
              <a:rPr lang="en-US" sz="1400" b="1" u="sng" dirty="0" smtClean="0"/>
              <a:t>1980</a:t>
            </a:r>
            <a:r>
              <a:rPr lang="en-US" sz="1400" dirty="0" smtClean="0"/>
              <a:t>				             </a:t>
            </a:r>
            <a:r>
              <a:rPr lang="en-US" sz="1400" b="1" u="sng" dirty="0" smtClean="0"/>
              <a:t>2009</a:t>
            </a:r>
          </a:p>
          <a:p>
            <a:r>
              <a:rPr lang="en-US" sz="1400" dirty="0" smtClean="0"/>
              <a:t>$0.51 	Average Price of a Loaf of Bread   	             $1.40</a:t>
            </a:r>
          </a:p>
          <a:p>
            <a:r>
              <a:rPr lang="en-US" sz="1400" dirty="0" smtClean="0"/>
              <a:t>$4.25   	Average Price of Wheat                                    $6.63</a:t>
            </a:r>
          </a:p>
          <a:p>
            <a:r>
              <a:rPr lang="en-US" sz="1400" dirty="0" smtClean="0"/>
              <a:t>$0.06 	Value of Wheat in a Loaf of Bread                   $0.09</a:t>
            </a:r>
          </a:p>
          <a:p>
            <a:r>
              <a:rPr lang="en-US" sz="1400" dirty="0" smtClean="0"/>
              <a:t>$0.46 	Value of Other Factors in a Loaf of Bread       $1.31</a:t>
            </a:r>
          </a:p>
          <a:p>
            <a:r>
              <a:rPr lang="en-US" sz="1400" dirty="0" smtClean="0"/>
              <a:t>  11% 	Value of Wheat in a Loaf of Bread, %                6%</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Global Economic Growth</a:t>
            </a:r>
          </a:p>
        </p:txBody>
      </p:sp>
      <p:graphicFrame>
        <p:nvGraphicFramePr>
          <p:cNvPr id="3075" name="Object 3"/>
          <p:cNvGraphicFramePr>
            <a:graphicFrameLocks noChangeAspect="1"/>
          </p:cNvGraphicFramePr>
          <p:nvPr>
            <p:ph type="chart" idx="1"/>
          </p:nvPr>
        </p:nvGraphicFramePr>
        <p:xfrm>
          <a:off x="533400" y="1600200"/>
          <a:ext cx="8131175" cy="4525963"/>
        </p:xfrm>
        <a:graphic>
          <a:graphicData uri="http://schemas.openxmlformats.org/presentationml/2006/ole">
            <p:oleObj spid="_x0000_s26626" name="Chart" r:id="rId3" imgW="5238750" imgH="2771948" progId="MSGraph.Chart.8">
              <p:embed followColorScheme="full"/>
            </p:oleObj>
          </a:graphicData>
        </a:graphic>
      </p:graphicFrame>
      <p:sp>
        <p:nvSpPr>
          <p:cNvPr id="3076" name="Text Box 4"/>
          <p:cNvSpPr txBox="1">
            <a:spLocks noChangeArrowheads="1"/>
          </p:cNvSpPr>
          <p:nvPr/>
        </p:nvSpPr>
        <p:spPr bwMode="auto">
          <a:xfrm>
            <a:off x="7239000" y="2279650"/>
            <a:ext cx="1038225" cy="2546350"/>
          </a:xfrm>
          <a:prstGeom prst="rect">
            <a:avLst/>
          </a:prstGeom>
          <a:noFill/>
          <a:ln w="9525">
            <a:noFill/>
            <a:miter lim="800000"/>
            <a:headEnd/>
            <a:tailEnd/>
          </a:ln>
          <a:effectLst/>
        </p:spPr>
        <p:txBody>
          <a:bodyPr>
            <a:spAutoFit/>
          </a:bodyPr>
          <a:lstStyle/>
          <a:p>
            <a:pPr>
              <a:spcBef>
                <a:spcPct val="50000"/>
              </a:spcBef>
            </a:pPr>
            <a:endParaRPr lang="en-US">
              <a:latin typeface="Times New Roman" pitchFamily="18" charset="0"/>
            </a:endParaRPr>
          </a:p>
          <a:p>
            <a:pPr>
              <a:spcBef>
                <a:spcPct val="50000"/>
              </a:spcBef>
            </a:pPr>
            <a:endParaRPr lang="en-US">
              <a:latin typeface="Times New Roman" pitchFamily="18" charset="0"/>
            </a:endParaRPr>
          </a:p>
          <a:p>
            <a:pPr>
              <a:spcBef>
                <a:spcPct val="50000"/>
              </a:spcBef>
            </a:pPr>
            <a:endParaRPr lang="en-US" sz="900">
              <a:latin typeface="Times New Roman" pitchFamily="18" charset="0"/>
            </a:endParaRPr>
          </a:p>
          <a:p>
            <a:pPr>
              <a:spcBef>
                <a:spcPct val="50000"/>
              </a:spcBef>
            </a:pPr>
            <a:endParaRPr lang="en-US">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a:latin typeface="Times New Roman" pitchFamily="18" charset="0"/>
            </a:endParaRPr>
          </a:p>
        </p:txBody>
      </p:sp>
      <p:sp>
        <p:nvSpPr>
          <p:cNvPr id="3077" name="Text Box 5"/>
          <p:cNvSpPr txBox="1">
            <a:spLocks noChangeArrowheads="1"/>
          </p:cNvSpPr>
          <p:nvPr/>
        </p:nvSpPr>
        <p:spPr bwMode="auto">
          <a:xfrm>
            <a:off x="7219950" y="2205038"/>
            <a:ext cx="1031875" cy="2792412"/>
          </a:xfrm>
          <a:prstGeom prst="rect">
            <a:avLst/>
          </a:prstGeom>
          <a:noFill/>
          <a:ln w="9525">
            <a:noFill/>
            <a:miter lim="800000"/>
            <a:headEnd/>
            <a:tailEnd/>
          </a:ln>
          <a:effectLst/>
        </p:spPr>
        <p:txBody>
          <a:bodyPr>
            <a:spAutoFit/>
          </a:bodyPr>
          <a:lstStyle/>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a:p>
            <a:pPr>
              <a:spcBef>
                <a:spcPct val="50000"/>
              </a:spcBef>
            </a:pPr>
            <a:endParaRPr lang="en-US" sz="800">
              <a:latin typeface="Times New Roman" pitchFamily="18" charset="0"/>
            </a:endParaRPr>
          </a:p>
        </p:txBody>
      </p:sp>
      <p:sp>
        <p:nvSpPr>
          <p:cNvPr id="3078" name="Rectangle 6"/>
          <p:cNvSpPr>
            <a:spLocks noChangeArrowheads="1"/>
          </p:cNvSpPr>
          <p:nvPr/>
        </p:nvSpPr>
        <p:spPr bwMode="auto">
          <a:xfrm>
            <a:off x="7353300" y="2057400"/>
            <a:ext cx="1074738" cy="2874963"/>
          </a:xfrm>
          <a:prstGeom prst="rect">
            <a:avLst/>
          </a:prstGeom>
          <a:solidFill>
            <a:srgbClr val="C0C0C0">
              <a:alpha val="41000"/>
            </a:srgbClr>
          </a:solidFill>
          <a:ln w="9525">
            <a:solidFill>
              <a:schemeClr val="tx1"/>
            </a:solidFill>
            <a:miter lim="800000"/>
            <a:headEnd/>
            <a:tailEnd/>
          </a:ln>
          <a:effectLst/>
        </p:spPr>
        <p:txBody>
          <a:bodyPr wrap="none" anchor="ctr"/>
          <a:lstStyle/>
          <a:p>
            <a:endParaRPr lang="en-US"/>
          </a:p>
        </p:txBody>
      </p:sp>
      <p:sp>
        <p:nvSpPr>
          <p:cNvPr id="3079" name="Text Box 7"/>
          <p:cNvSpPr txBox="1">
            <a:spLocks noChangeArrowheads="1"/>
          </p:cNvSpPr>
          <p:nvPr/>
        </p:nvSpPr>
        <p:spPr bwMode="auto">
          <a:xfrm>
            <a:off x="2971800" y="1600200"/>
            <a:ext cx="3868738" cy="396875"/>
          </a:xfrm>
          <a:prstGeom prst="rect">
            <a:avLst/>
          </a:prstGeom>
          <a:noFill/>
          <a:ln w="9525">
            <a:noFill/>
            <a:miter lim="800000"/>
            <a:headEnd/>
            <a:tailEnd/>
          </a:ln>
          <a:effectLst/>
        </p:spPr>
        <p:txBody>
          <a:bodyPr>
            <a:spAutoFit/>
          </a:bodyPr>
          <a:lstStyle/>
          <a:p>
            <a:pPr>
              <a:spcBef>
                <a:spcPct val="50000"/>
              </a:spcBef>
            </a:pPr>
            <a:r>
              <a:rPr lang="en-US" sz="2000" b="1"/>
              <a:t>Real GDP Growth, 1980 - 2014</a:t>
            </a:r>
          </a:p>
        </p:txBody>
      </p:sp>
      <p:sp>
        <p:nvSpPr>
          <p:cNvPr id="3080" name="Text Box 8"/>
          <p:cNvSpPr txBox="1">
            <a:spLocks noChangeArrowheads="1"/>
          </p:cNvSpPr>
          <p:nvPr/>
        </p:nvSpPr>
        <p:spPr bwMode="auto">
          <a:xfrm>
            <a:off x="685800" y="6148388"/>
            <a:ext cx="6587836" cy="477054"/>
          </a:xfrm>
          <a:prstGeom prst="rect">
            <a:avLst/>
          </a:prstGeom>
          <a:noFill/>
          <a:ln w="9525">
            <a:noFill/>
            <a:miter lim="800000"/>
            <a:headEnd/>
            <a:tailEnd/>
          </a:ln>
          <a:effectLst/>
        </p:spPr>
        <p:txBody>
          <a:bodyPr wrap="square">
            <a:spAutoFit/>
          </a:bodyPr>
          <a:lstStyle/>
          <a:p>
            <a:pPr>
              <a:spcBef>
                <a:spcPct val="50000"/>
              </a:spcBef>
            </a:pPr>
            <a:r>
              <a:rPr lang="en-US" sz="1000" b="1" dirty="0"/>
              <a:t>As of April 2009</a:t>
            </a:r>
          </a:p>
          <a:p>
            <a:pPr>
              <a:spcBef>
                <a:spcPct val="50000"/>
              </a:spcBef>
            </a:pPr>
            <a:r>
              <a:rPr lang="en-US" sz="1000" b="1" dirty="0"/>
              <a:t>Source:  http://www.imf.org/external/datamapper/index.php; 2009-2014 projections</a:t>
            </a:r>
          </a:p>
        </p:txBody>
      </p:sp>
      <p:sp>
        <p:nvSpPr>
          <p:cNvPr id="3081" name="Text Box 9"/>
          <p:cNvSpPr txBox="1">
            <a:spLocks noChangeArrowheads="1"/>
          </p:cNvSpPr>
          <p:nvPr/>
        </p:nvSpPr>
        <p:spPr bwMode="auto">
          <a:xfrm>
            <a:off x="781050" y="1295400"/>
            <a:ext cx="8229600" cy="396875"/>
          </a:xfrm>
          <a:prstGeom prst="rect">
            <a:avLst/>
          </a:prstGeom>
          <a:noFill/>
          <a:ln w="9525">
            <a:noFill/>
            <a:miter lim="800000"/>
            <a:headEnd/>
            <a:tailEnd/>
          </a:ln>
          <a:effectLst/>
        </p:spPr>
        <p:txBody>
          <a:bodyPr>
            <a:spAutoFit/>
          </a:bodyPr>
          <a:lstStyle/>
          <a:p>
            <a:pPr>
              <a:spcBef>
                <a:spcPct val="50000"/>
              </a:spcBef>
            </a:pPr>
            <a:r>
              <a:rPr lang="en-US" sz="2000" b="1"/>
              <a:t>Global economic growth is being driven by developing nations.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World Per Capita Grain Use</a:t>
            </a:r>
            <a:endParaRPr lang="en-US" sz="3600" dirty="0"/>
          </a:p>
        </p:txBody>
      </p:sp>
      <p:graphicFrame>
        <p:nvGraphicFramePr>
          <p:cNvPr id="4" name="Content Placeholder 3"/>
          <p:cNvGraphicFramePr>
            <a:graphicFrameLocks noGrp="1"/>
          </p:cNvGraphicFramePr>
          <p:nvPr>
            <p:ph idx="1"/>
          </p:nvPr>
        </p:nvGraphicFramePr>
        <p:xfrm>
          <a:off x="457200" y="1295400"/>
          <a:ext cx="8305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4800" y="6248400"/>
            <a:ext cx="6858000" cy="338554"/>
          </a:xfrm>
          <a:prstGeom prst="rect">
            <a:avLst/>
          </a:prstGeom>
          <a:noFill/>
        </p:spPr>
        <p:txBody>
          <a:bodyPr wrap="square" rtlCol="0">
            <a:spAutoFit/>
          </a:bodyPr>
          <a:lstStyle/>
          <a:p>
            <a:r>
              <a:rPr lang="en-US" sz="1600" dirty="0" smtClean="0"/>
              <a:t>corn, barley, sorghum, rye, oats, millet, mixed grains, wheat, rice</a:t>
            </a:r>
            <a:endParaRPr lang="en-US" sz="1600" dirty="0"/>
          </a:p>
        </p:txBody>
      </p:sp>
      <p:sp>
        <p:nvSpPr>
          <p:cNvPr id="6" name="TextBox 5"/>
          <p:cNvSpPr txBox="1"/>
          <p:nvPr/>
        </p:nvSpPr>
        <p:spPr>
          <a:xfrm>
            <a:off x="533400" y="990600"/>
            <a:ext cx="609600" cy="338554"/>
          </a:xfrm>
          <a:prstGeom prst="rect">
            <a:avLst/>
          </a:prstGeom>
          <a:noFill/>
        </p:spPr>
        <p:txBody>
          <a:bodyPr wrap="square" rtlCol="0">
            <a:spAutoFit/>
          </a:bodyPr>
          <a:lstStyle/>
          <a:p>
            <a:r>
              <a:rPr lang="en-US" sz="1600" dirty="0" smtClean="0"/>
              <a:t>kg</a:t>
            </a:r>
            <a:endParaRPr lang="en-US" sz="1600" dirty="0"/>
          </a:p>
        </p:txBody>
      </p:sp>
      <p:sp>
        <p:nvSpPr>
          <p:cNvPr id="7" name="TextBox 6"/>
          <p:cNvSpPr txBox="1"/>
          <p:nvPr/>
        </p:nvSpPr>
        <p:spPr>
          <a:xfrm>
            <a:off x="304800" y="6581001"/>
            <a:ext cx="1371600" cy="276999"/>
          </a:xfrm>
          <a:prstGeom prst="rect">
            <a:avLst/>
          </a:prstGeom>
          <a:noFill/>
        </p:spPr>
        <p:txBody>
          <a:bodyPr wrap="square" rtlCol="0">
            <a:spAutoFit/>
          </a:bodyPr>
          <a:lstStyle/>
          <a:p>
            <a:r>
              <a:rPr lang="en-US" sz="1200" dirty="0" smtClean="0"/>
              <a:t>7/10/09</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400" dirty="0" smtClean="0"/>
              <a:t>World Per Capita Consumption</a:t>
            </a:r>
            <a:endParaRPr lang="en-U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09600" y="1219200"/>
            <a:ext cx="533400" cy="307777"/>
          </a:xfrm>
          <a:prstGeom prst="rect">
            <a:avLst/>
          </a:prstGeom>
          <a:noFill/>
        </p:spPr>
        <p:txBody>
          <a:bodyPr wrap="square" rtlCol="0">
            <a:spAutoFit/>
          </a:bodyPr>
          <a:lstStyle/>
          <a:p>
            <a:r>
              <a:rPr lang="en-US" sz="1400" dirty="0" smtClean="0"/>
              <a:t>Kg</a:t>
            </a:r>
            <a:endParaRPr lang="en-US" sz="1400" dirty="0"/>
          </a:p>
        </p:txBody>
      </p:sp>
      <p:sp>
        <p:nvSpPr>
          <p:cNvPr id="6" name="TextBox 5"/>
          <p:cNvSpPr txBox="1"/>
          <p:nvPr/>
        </p:nvSpPr>
        <p:spPr>
          <a:xfrm>
            <a:off x="609600" y="6172200"/>
            <a:ext cx="5181600" cy="338554"/>
          </a:xfrm>
          <a:prstGeom prst="rect">
            <a:avLst/>
          </a:prstGeom>
          <a:noFill/>
        </p:spPr>
        <p:txBody>
          <a:bodyPr wrap="square" rtlCol="0">
            <a:spAutoFit/>
          </a:bodyPr>
          <a:lstStyle/>
          <a:p>
            <a:r>
              <a:rPr lang="en-US" sz="1600" dirty="0" smtClean="0"/>
              <a:t>Updated 7/10/09</a:t>
            </a:r>
            <a:endParaRPr lang="en-US" sz="1600" dirty="0"/>
          </a:p>
        </p:txBody>
      </p:sp>
      <p:sp>
        <p:nvSpPr>
          <p:cNvPr id="7" name="TextBox 6"/>
          <p:cNvSpPr txBox="1"/>
          <p:nvPr/>
        </p:nvSpPr>
        <p:spPr>
          <a:xfrm>
            <a:off x="8229600" y="1676400"/>
            <a:ext cx="828674" cy="2800767"/>
          </a:xfrm>
          <a:prstGeom prst="rect">
            <a:avLst/>
          </a:prstGeom>
          <a:noFill/>
        </p:spPr>
        <p:txBody>
          <a:bodyPr wrap="square" rtlCol="0">
            <a:spAutoFit/>
          </a:bodyPr>
          <a:lstStyle/>
          <a:p>
            <a:endParaRPr lang="en-US" sz="1600" dirty="0" smtClean="0"/>
          </a:p>
          <a:p>
            <a:endParaRPr lang="en-US" sz="1600" dirty="0" smtClean="0"/>
          </a:p>
          <a:p>
            <a:r>
              <a:rPr lang="en-US" sz="1600" dirty="0" smtClean="0"/>
              <a:t>+16%</a:t>
            </a:r>
          </a:p>
          <a:p>
            <a:endParaRPr lang="en-US" sz="1600" dirty="0" smtClean="0"/>
          </a:p>
          <a:p>
            <a:r>
              <a:rPr lang="en-US" sz="1600" dirty="0" smtClean="0"/>
              <a:t>   -3%</a:t>
            </a:r>
          </a:p>
          <a:p>
            <a:endParaRPr lang="en-US" sz="1600" dirty="0" smtClean="0"/>
          </a:p>
          <a:p>
            <a:endParaRPr lang="en-US" sz="1600" dirty="0" smtClean="0"/>
          </a:p>
          <a:p>
            <a:r>
              <a:rPr lang="en-US" sz="1600" dirty="0" smtClean="0"/>
              <a:t>   -0%</a:t>
            </a:r>
          </a:p>
          <a:p>
            <a:endParaRPr lang="en-US" sz="1600" dirty="0" smtClean="0"/>
          </a:p>
          <a:p>
            <a:endParaRPr lang="en-US" sz="1600" dirty="0" smtClean="0"/>
          </a:p>
          <a:p>
            <a:r>
              <a:rPr lang="en-US" sz="1600" dirty="0" smtClean="0"/>
              <a:t>+29%</a:t>
            </a:r>
            <a:endParaRPr lang="en-US" sz="1600" dirty="0"/>
          </a:p>
        </p:txBody>
      </p:sp>
      <p:sp>
        <p:nvSpPr>
          <p:cNvPr id="8" name="TextBox 7"/>
          <p:cNvSpPr txBox="1"/>
          <p:nvPr/>
        </p:nvSpPr>
        <p:spPr>
          <a:xfrm>
            <a:off x="7398327" y="1496290"/>
            <a:ext cx="1421477" cy="276999"/>
          </a:xfrm>
          <a:prstGeom prst="rect">
            <a:avLst/>
          </a:prstGeom>
          <a:noFill/>
        </p:spPr>
        <p:txBody>
          <a:bodyPr wrap="square" rtlCol="0">
            <a:spAutoFit/>
          </a:bodyPr>
          <a:lstStyle/>
          <a:p>
            <a:r>
              <a:rPr lang="en-US" sz="1200" dirty="0" smtClean="0"/>
              <a:t>Yr to Yr          11-yr</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143000"/>
          </a:xfrm>
        </p:spPr>
        <p:txBody>
          <a:bodyPr/>
          <a:lstStyle/>
          <a:p>
            <a:r>
              <a:rPr lang="en-US" sz="2400" dirty="0" smtClean="0"/>
              <a:t>Annual World Per Capita Wheat Production and Consumption</a:t>
            </a:r>
            <a:endParaRPr lang="en-US" sz="2400" dirty="0"/>
          </a:p>
        </p:txBody>
      </p:sp>
      <p:graphicFrame>
        <p:nvGraphicFramePr>
          <p:cNvPr id="4" name="Content Placeholder 3"/>
          <p:cNvGraphicFramePr>
            <a:graphicFrameLocks noGrp="1"/>
          </p:cNvGraphicFramePr>
          <p:nvPr>
            <p:ph idx="1"/>
          </p:nvPr>
        </p:nvGraphicFramePr>
        <p:xfrm>
          <a:off x="762000" y="1828800"/>
          <a:ext cx="76962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1447800"/>
            <a:ext cx="1371600" cy="338554"/>
          </a:xfrm>
          <a:prstGeom prst="rect">
            <a:avLst/>
          </a:prstGeom>
          <a:noFill/>
        </p:spPr>
        <p:txBody>
          <a:bodyPr wrap="square" rtlCol="0">
            <a:spAutoFit/>
          </a:bodyPr>
          <a:lstStyle/>
          <a:p>
            <a:r>
              <a:rPr lang="en-US" sz="1600" dirty="0" smtClean="0"/>
              <a:t>Kg/person</a:t>
            </a:r>
            <a:endParaRPr lang="en-US" sz="1600" dirty="0"/>
          </a:p>
        </p:txBody>
      </p:sp>
      <p:sp>
        <p:nvSpPr>
          <p:cNvPr id="6" name="TextBox 5"/>
          <p:cNvSpPr txBox="1"/>
          <p:nvPr/>
        </p:nvSpPr>
        <p:spPr>
          <a:xfrm>
            <a:off x="838200" y="6096000"/>
            <a:ext cx="2971800" cy="276999"/>
          </a:xfrm>
          <a:prstGeom prst="rect">
            <a:avLst/>
          </a:prstGeom>
          <a:noFill/>
        </p:spPr>
        <p:txBody>
          <a:bodyPr wrap="square" rtlCol="0">
            <a:spAutoFit/>
          </a:bodyPr>
          <a:lstStyle/>
          <a:p>
            <a:r>
              <a:rPr lang="en-US" sz="1200" dirty="0" smtClean="0"/>
              <a:t>July 10, 2009, USDA, PS&amp;D database</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400" dirty="0" smtClean="0"/>
              <a:t>World Wheat: Days of Use on Hand</a:t>
            </a:r>
            <a:endParaRPr lang="en-US" sz="2400" dirty="0"/>
          </a:p>
        </p:txBody>
      </p:sp>
      <p:graphicFrame>
        <p:nvGraphicFramePr>
          <p:cNvPr id="4" name="Content Placeholder 3"/>
          <p:cNvGraphicFramePr>
            <a:graphicFrameLocks noGrp="1"/>
          </p:cNvGraphicFramePr>
          <p:nvPr>
            <p:ph idx="1"/>
          </p:nvPr>
        </p:nvGraphicFramePr>
        <p:xfrm>
          <a:off x="457200" y="914400"/>
          <a:ext cx="8229600" cy="5211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09600" y="5715000"/>
            <a:ext cx="1828800" cy="461665"/>
          </a:xfrm>
          <a:prstGeom prst="rect">
            <a:avLst/>
          </a:prstGeom>
          <a:noFill/>
        </p:spPr>
        <p:txBody>
          <a:bodyPr wrap="square" rtlCol="0">
            <a:spAutoFit/>
          </a:bodyPr>
          <a:lstStyle/>
          <a:p>
            <a:r>
              <a:rPr lang="en-US" dirty="0" smtClean="0"/>
              <a:t>8/12/09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2"/>
          <p:cNvSpPr>
            <a:spLocks noGrp="1"/>
          </p:cNvSpPr>
          <p:nvPr>
            <p:ph type="title"/>
          </p:nvPr>
        </p:nvSpPr>
        <p:spPr>
          <a:xfrm>
            <a:off x="381000" y="152400"/>
            <a:ext cx="8229600" cy="609600"/>
          </a:xfrm>
        </p:spPr>
        <p:txBody>
          <a:bodyPr/>
          <a:lstStyle/>
          <a:p>
            <a:r>
              <a:rPr lang="en-US" sz="3200" dirty="0" smtClean="0"/>
              <a:t>      </a:t>
            </a:r>
            <a:r>
              <a:rPr lang="en-US" sz="2400" dirty="0" smtClean="0"/>
              <a:t>U.S. Wheat Supply and Demand, 8/12/09</a:t>
            </a:r>
            <a:endParaRPr lang="en-US" sz="3200" dirty="0" smtClean="0"/>
          </a:p>
        </p:txBody>
      </p:sp>
      <p:graphicFrame>
        <p:nvGraphicFramePr>
          <p:cNvPr id="12290" name="Object 4"/>
          <p:cNvGraphicFramePr>
            <a:graphicFrameLocks noChangeAspect="1"/>
          </p:cNvGraphicFramePr>
          <p:nvPr>
            <p:ph idx="1"/>
          </p:nvPr>
        </p:nvGraphicFramePr>
        <p:xfrm>
          <a:off x="520700" y="546100"/>
          <a:ext cx="7927975" cy="5867400"/>
        </p:xfrm>
        <a:graphic>
          <a:graphicData uri="http://schemas.openxmlformats.org/presentationml/2006/ole">
            <p:oleObj spid="_x0000_s25602" name="Chart" r:id="rId3" imgW="9163202" imgH="6781902" progId="MSGraph.Chart.8">
              <p:embed followColorScheme="full"/>
            </p:oleObj>
          </a:graphicData>
        </a:graphic>
      </p:graphicFrame>
      <p:sp>
        <p:nvSpPr>
          <p:cNvPr id="4" name="TextBox 3"/>
          <p:cNvSpPr txBox="1"/>
          <p:nvPr/>
        </p:nvSpPr>
        <p:spPr>
          <a:xfrm>
            <a:off x="1413164" y="5523808"/>
            <a:ext cx="7360920" cy="338554"/>
          </a:xfrm>
          <a:prstGeom prst="rect">
            <a:avLst/>
          </a:prstGeom>
          <a:noFill/>
        </p:spPr>
        <p:txBody>
          <a:bodyPr wrap="square" rtlCol="0">
            <a:spAutoFit/>
          </a:bodyPr>
          <a:lstStyle/>
          <a:p>
            <a:r>
              <a:rPr lang="en-US" sz="1600" dirty="0" smtClean="0"/>
              <a:t>             +0                 +72                 -5        =        +5               +25                  +37</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s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 Avenir Heavy"/>
        <a:ea typeface=""/>
        <a:cs typeface=""/>
      </a:majorFont>
      <a:minorFont>
        <a:latin typeface="Minion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extension</Template>
  <TotalTime>728</TotalTime>
  <Words>1039</Words>
  <Application>Microsoft Office PowerPoint</Application>
  <PresentationFormat>On-screen Show (4:3)</PresentationFormat>
  <Paragraphs>174</Paragraphs>
  <Slides>26</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extension</vt:lpstr>
      <vt:lpstr>Chart</vt:lpstr>
      <vt:lpstr>Wheat Marketing and Risk Management  Wheatheart        Wheat Conference  Perryton, Texas August 13, 2009  Mark Welch Grain Marketing Economist </vt:lpstr>
      <vt:lpstr>                          Market Drivers</vt:lpstr>
      <vt:lpstr>Value of Wheat in a Loaf of Bread</vt:lpstr>
      <vt:lpstr>Global Economic Growth</vt:lpstr>
      <vt:lpstr>World Per Capita Grain Use</vt:lpstr>
      <vt:lpstr>World Per Capita Consumption</vt:lpstr>
      <vt:lpstr>Annual World Per Capita Wheat Production and Consumption</vt:lpstr>
      <vt:lpstr>World Wheat: Days of Use on Hand</vt:lpstr>
      <vt:lpstr>      U.S. Wheat Supply and Demand, 8/12/09</vt:lpstr>
      <vt:lpstr>U.S. Wheat Use</vt:lpstr>
      <vt:lpstr>U.S. Wheat Stocks</vt:lpstr>
      <vt:lpstr>U.S. All Wheat Exports, MY to Date</vt:lpstr>
      <vt:lpstr>Major High Quality Wheat Competitors              Production             and               Exports</vt:lpstr>
      <vt:lpstr>Euros per $US</vt:lpstr>
      <vt:lpstr>Wheat Prices</vt:lpstr>
      <vt:lpstr>ENSO Alert System Status: El Niño Advisory</vt:lpstr>
      <vt:lpstr>JFM Precipitation Anomalies (mm) and Frequency (%)</vt:lpstr>
      <vt:lpstr>Northern High Plains Dryland Wheat Yields</vt:lpstr>
      <vt:lpstr>Wheat Variable Costs and Grain Revenue</vt:lpstr>
      <vt:lpstr>Grazing Rate to Break Even with Grain Production</vt:lpstr>
      <vt:lpstr>Seasonal Price Index for U.S. Wheat June 1999 – May 2009 Marketing Year</vt:lpstr>
      <vt:lpstr>July 2010 KC Wheat and Marketing Plan</vt:lpstr>
      <vt:lpstr>Marketing Philosophies</vt:lpstr>
      <vt:lpstr>Slide 24</vt:lpstr>
      <vt:lpstr>Outlook Reports Available</vt:lpstr>
      <vt:lpstr>Slide 26</vt:lpstr>
    </vt:vector>
  </TitlesOfParts>
  <Company>Department of Agricultural Economics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 Mark Welch</dc:creator>
  <cp:lastModifiedBy>J. Mark Welch</cp:lastModifiedBy>
  <cp:revision>65</cp:revision>
  <cp:lastPrinted>2007-12-05T21:42:59Z</cp:lastPrinted>
  <dcterms:created xsi:type="dcterms:W3CDTF">2009-07-27T15:54:07Z</dcterms:created>
  <dcterms:modified xsi:type="dcterms:W3CDTF">2009-08-20T14:46:09Z</dcterms:modified>
</cp:coreProperties>
</file>